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51"/>
  </p:normalViewPr>
  <p:slideViewPr>
    <p:cSldViewPr snapToGrid="0">
      <p:cViewPr varScale="1">
        <p:scale>
          <a:sx n="119" d="100"/>
          <a:sy n="119" d="100"/>
        </p:scale>
        <p:origin x="5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an, Kaiyang" userId="b75c2dfd-7087-4e6d-8294-e848e36bd412" providerId="ADAL" clId="{E53DFDB7-3F2B-4A7B-A399-369D1EE68F4F}"/>
    <pc:docChg chg="modSld">
      <pc:chgData name="Qian, Kaiyang" userId="b75c2dfd-7087-4e6d-8294-e848e36bd412" providerId="ADAL" clId="{E53DFDB7-3F2B-4A7B-A399-369D1EE68F4F}" dt="2025-10-21T02:54:34.166" v="1" actId="1076"/>
      <pc:docMkLst>
        <pc:docMk/>
      </pc:docMkLst>
      <pc:sldChg chg="modSp mod">
        <pc:chgData name="Qian, Kaiyang" userId="b75c2dfd-7087-4e6d-8294-e848e36bd412" providerId="ADAL" clId="{E53DFDB7-3F2B-4A7B-A399-369D1EE68F4F}" dt="2025-10-21T02:50:08.370" v="0" actId="14100"/>
        <pc:sldMkLst>
          <pc:docMk/>
          <pc:sldMk cId="3837675144" sldId="266"/>
        </pc:sldMkLst>
        <pc:graphicFrameChg chg="modGraphic">
          <ac:chgData name="Qian, Kaiyang" userId="b75c2dfd-7087-4e6d-8294-e848e36bd412" providerId="ADAL" clId="{E53DFDB7-3F2B-4A7B-A399-369D1EE68F4F}" dt="2025-10-21T02:50:08.370" v="0" actId="14100"/>
          <ac:graphicFrameMkLst>
            <pc:docMk/>
            <pc:sldMk cId="3837675144" sldId="266"/>
            <ac:graphicFrameMk id="4" creationId="{E44234F1-96E1-ADA9-A173-386CD029718D}"/>
          </ac:graphicFrameMkLst>
        </pc:graphicFrameChg>
      </pc:sldChg>
      <pc:sldChg chg="modSp mod">
        <pc:chgData name="Qian, Kaiyang" userId="b75c2dfd-7087-4e6d-8294-e848e36bd412" providerId="ADAL" clId="{E53DFDB7-3F2B-4A7B-A399-369D1EE68F4F}" dt="2025-10-21T02:54:34.166" v="1" actId="1076"/>
        <pc:sldMkLst>
          <pc:docMk/>
          <pc:sldMk cId="583969855" sldId="268"/>
        </pc:sldMkLst>
        <pc:spChg chg="mod">
          <ac:chgData name="Qian, Kaiyang" userId="b75c2dfd-7087-4e6d-8294-e848e36bd412" providerId="ADAL" clId="{E53DFDB7-3F2B-4A7B-A399-369D1EE68F4F}" dt="2025-10-21T02:54:34.166" v="1" actId="1076"/>
          <ac:spMkLst>
            <pc:docMk/>
            <pc:sldMk cId="583969855" sldId="268"/>
            <ac:spMk id="2" creationId="{3DE82725-8BEB-4F3E-EEAA-F54D551D23AC}"/>
          </ac:spMkLst>
        </pc:spChg>
      </pc:sldChg>
    </pc:docChg>
  </pc:docChgLst>
  <pc:docChgLst>
    <pc:chgData name="Qian, Kaiyang" userId="b75c2dfd-7087-4e6d-8294-e848e36bd412" providerId="ADAL" clId="{0AB26EDC-6C73-9942-8FAD-7FB623F38F1D}"/>
    <pc:docChg chg="undo custSel addSld delSld modSld sldOrd">
      <pc:chgData name="Qian, Kaiyang" userId="b75c2dfd-7087-4e6d-8294-e848e36bd412" providerId="ADAL" clId="{0AB26EDC-6C73-9942-8FAD-7FB623F38F1D}" dt="2025-02-23T06:36:43.317" v="746" actId="26606"/>
      <pc:docMkLst>
        <pc:docMk/>
      </pc:docMkLst>
      <pc:sldChg chg="modSp mod">
        <pc:chgData name="Qian, Kaiyang" userId="b75c2dfd-7087-4e6d-8294-e848e36bd412" providerId="ADAL" clId="{0AB26EDC-6C73-9942-8FAD-7FB623F38F1D}" dt="2025-02-23T02:49:13.095" v="25" actId="1076"/>
        <pc:sldMkLst>
          <pc:docMk/>
          <pc:sldMk cId="3845391092" sldId="256"/>
        </pc:sldMkLst>
      </pc:sldChg>
      <pc:sldChg chg="modSp new mod">
        <pc:chgData name="Qian, Kaiyang" userId="b75c2dfd-7087-4e6d-8294-e848e36bd412" providerId="ADAL" clId="{0AB26EDC-6C73-9942-8FAD-7FB623F38F1D}" dt="2025-02-23T02:25:56.304" v="23" actId="20577"/>
        <pc:sldMkLst>
          <pc:docMk/>
          <pc:sldMk cId="3423107279" sldId="257"/>
        </pc:sldMkLst>
      </pc:sldChg>
      <pc:sldChg chg="modSp new mod">
        <pc:chgData name="Qian, Kaiyang" userId="b75c2dfd-7087-4e6d-8294-e848e36bd412" providerId="ADAL" clId="{0AB26EDC-6C73-9942-8FAD-7FB623F38F1D}" dt="2025-02-23T02:53:00.233" v="54" actId="20577"/>
        <pc:sldMkLst>
          <pc:docMk/>
          <pc:sldMk cId="2149400467" sldId="258"/>
        </pc:sldMkLst>
      </pc:sldChg>
      <pc:sldChg chg="modSp new del mod ord">
        <pc:chgData name="Qian, Kaiyang" userId="b75c2dfd-7087-4e6d-8294-e848e36bd412" providerId="ADAL" clId="{0AB26EDC-6C73-9942-8FAD-7FB623F38F1D}" dt="2025-02-23T06:21:04.826" v="587" actId="2696"/>
        <pc:sldMkLst>
          <pc:docMk/>
          <pc:sldMk cId="3539156520" sldId="259"/>
        </pc:sldMkLst>
      </pc:sldChg>
      <pc:sldChg chg="addSp delSp modSp new mod setBg">
        <pc:chgData name="Qian, Kaiyang" userId="b75c2dfd-7087-4e6d-8294-e848e36bd412" providerId="ADAL" clId="{0AB26EDC-6C73-9942-8FAD-7FB623F38F1D}" dt="2025-02-23T04:25:39.261" v="114"/>
        <pc:sldMkLst>
          <pc:docMk/>
          <pc:sldMk cId="330606750" sldId="260"/>
        </pc:sldMkLst>
      </pc:sldChg>
      <pc:sldChg chg="addSp delSp modSp new mod">
        <pc:chgData name="Qian, Kaiyang" userId="b75c2dfd-7087-4e6d-8294-e848e36bd412" providerId="ADAL" clId="{0AB26EDC-6C73-9942-8FAD-7FB623F38F1D}" dt="2025-02-23T04:32:04.174" v="209" actId="1076"/>
        <pc:sldMkLst>
          <pc:docMk/>
          <pc:sldMk cId="1102655957" sldId="261"/>
        </pc:sldMkLst>
      </pc:sldChg>
      <pc:sldChg chg="addSp delSp modSp add mod">
        <pc:chgData name="Qian, Kaiyang" userId="b75c2dfd-7087-4e6d-8294-e848e36bd412" providerId="ADAL" clId="{0AB26EDC-6C73-9942-8FAD-7FB623F38F1D}" dt="2025-02-23T04:35:42.666" v="239" actId="20577"/>
        <pc:sldMkLst>
          <pc:docMk/>
          <pc:sldMk cId="2406405923" sldId="262"/>
        </pc:sldMkLst>
      </pc:sldChg>
      <pc:sldChg chg="addSp delSp modSp add mod setBg">
        <pc:chgData name="Qian, Kaiyang" userId="b75c2dfd-7087-4e6d-8294-e848e36bd412" providerId="ADAL" clId="{0AB26EDC-6C73-9942-8FAD-7FB623F38F1D}" dt="2025-02-23T04:40:02.502" v="274" actId="14100"/>
        <pc:sldMkLst>
          <pc:docMk/>
          <pc:sldMk cId="4044264271" sldId="263"/>
        </pc:sldMkLst>
      </pc:sldChg>
      <pc:sldChg chg="addSp delSp modSp new mod">
        <pc:chgData name="Qian, Kaiyang" userId="b75c2dfd-7087-4e6d-8294-e848e36bd412" providerId="ADAL" clId="{0AB26EDC-6C73-9942-8FAD-7FB623F38F1D}" dt="2025-02-23T04:45:54.911" v="296" actId="1076"/>
        <pc:sldMkLst>
          <pc:docMk/>
          <pc:sldMk cId="1760993449" sldId="264"/>
        </pc:sldMkLst>
      </pc:sldChg>
      <pc:sldChg chg="addSp delSp modSp add mod ord">
        <pc:chgData name="Qian, Kaiyang" userId="b75c2dfd-7087-4e6d-8294-e848e36bd412" providerId="ADAL" clId="{0AB26EDC-6C73-9942-8FAD-7FB623F38F1D}" dt="2025-02-23T04:55:14.234" v="353" actId="20577"/>
        <pc:sldMkLst>
          <pc:docMk/>
          <pc:sldMk cId="1506634883" sldId="265"/>
        </pc:sldMkLst>
      </pc:sldChg>
      <pc:sldChg chg="addSp delSp modSp new mod">
        <pc:chgData name="Qian, Kaiyang" userId="b75c2dfd-7087-4e6d-8294-e848e36bd412" providerId="ADAL" clId="{0AB26EDC-6C73-9942-8FAD-7FB623F38F1D}" dt="2025-02-23T05:01:31.362" v="381" actId="1076"/>
        <pc:sldMkLst>
          <pc:docMk/>
          <pc:sldMk cId="3837675144" sldId="266"/>
        </pc:sldMkLst>
      </pc:sldChg>
      <pc:sldChg chg="modSp new mod">
        <pc:chgData name="Qian, Kaiyang" userId="b75c2dfd-7087-4e6d-8294-e848e36bd412" providerId="ADAL" clId="{0AB26EDC-6C73-9942-8FAD-7FB623F38F1D}" dt="2025-02-23T05:05:11.109" v="396" actId="20577"/>
        <pc:sldMkLst>
          <pc:docMk/>
          <pc:sldMk cId="1974316286" sldId="267"/>
        </pc:sldMkLst>
      </pc:sldChg>
      <pc:sldChg chg="addSp delSp modSp new mod">
        <pc:chgData name="Qian, Kaiyang" userId="b75c2dfd-7087-4e6d-8294-e848e36bd412" providerId="ADAL" clId="{0AB26EDC-6C73-9942-8FAD-7FB623F38F1D}" dt="2025-02-23T05:10:53.038" v="454" actId="14100"/>
        <pc:sldMkLst>
          <pc:docMk/>
          <pc:sldMk cId="583969855" sldId="268"/>
        </pc:sldMkLst>
      </pc:sldChg>
      <pc:sldChg chg="addSp delSp modSp new mod">
        <pc:chgData name="Qian, Kaiyang" userId="b75c2dfd-7087-4e6d-8294-e848e36bd412" providerId="ADAL" clId="{0AB26EDC-6C73-9942-8FAD-7FB623F38F1D}" dt="2025-02-23T05:18:37.124" v="478" actId="14100"/>
        <pc:sldMkLst>
          <pc:docMk/>
          <pc:sldMk cId="1681379790" sldId="269"/>
        </pc:sldMkLst>
      </pc:sldChg>
      <pc:sldChg chg="addSp delSp modSp new mod">
        <pc:chgData name="Qian, Kaiyang" userId="b75c2dfd-7087-4e6d-8294-e848e36bd412" providerId="ADAL" clId="{0AB26EDC-6C73-9942-8FAD-7FB623F38F1D}" dt="2025-02-23T05:23:49.809" v="498" actId="14100"/>
        <pc:sldMkLst>
          <pc:docMk/>
          <pc:sldMk cId="1335927126" sldId="270"/>
        </pc:sldMkLst>
      </pc:sldChg>
      <pc:sldChg chg="addSp delSp modSp new mod">
        <pc:chgData name="Qian, Kaiyang" userId="b75c2dfd-7087-4e6d-8294-e848e36bd412" providerId="ADAL" clId="{0AB26EDC-6C73-9942-8FAD-7FB623F38F1D}" dt="2025-02-23T06:20:54.343" v="586" actId="1076"/>
        <pc:sldMkLst>
          <pc:docMk/>
          <pc:sldMk cId="1721224826" sldId="271"/>
        </pc:sldMkLst>
      </pc:sldChg>
      <pc:sldChg chg="addSp modSp new mod">
        <pc:chgData name="Qian, Kaiyang" userId="b75c2dfd-7087-4e6d-8294-e848e36bd412" providerId="ADAL" clId="{0AB26EDC-6C73-9942-8FAD-7FB623F38F1D}" dt="2025-02-23T06:24:32.360" v="609" actId="14100"/>
        <pc:sldMkLst>
          <pc:docMk/>
          <pc:sldMk cId="1895946278" sldId="272"/>
        </pc:sldMkLst>
      </pc:sldChg>
      <pc:sldChg chg="addSp modSp new mod">
        <pc:chgData name="Qian, Kaiyang" userId="b75c2dfd-7087-4e6d-8294-e848e36bd412" providerId="ADAL" clId="{0AB26EDC-6C73-9942-8FAD-7FB623F38F1D}" dt="2025-02-23T06:28:43.363" v="627" actId="14100"/>
        <pc:sldMkLst>
          <pc:docMk/>
          <pc:sldMk cId="148512156" sldId="273"/>
        </pc:sldMkLst>
      </pc:sldChg>
      <pc:sldChg chg="addSp modSp new mod">
        <pc:chgData name="Qian, Kaiyang" userId="b75c2dfd-7087-4e6d-8294-e848e36bd412" providerId="ADAL" clId="{0AB26EDC-6C73-9942-8FAD-7FB623F38F1D}" dt="2025-02-23T06:30:11.047" v="650" actId="14100"/>
        <pc:sldMkLst>
          <pc:docMk/>
          <pc:sldMk cId="3991491961" sldId="274"/>
        </pc:sldMkLst>
      </pc:sldChg>
      <pc:sldChg chg="addSp modSp new mod ord">
        <pc:chgData name="Qian, Kaiyang" userId="b75c2dfd-7087-4e6d-8294-e848e36bd412" providerId="ADAL" clId="{0AB26EDC-6C73-9942-8FAD-7FB623F38F1D}" dt="2025-02-23T06:33:50.016" v="686" actId="20578"/>
        <pc:sldMkLst>
          <pc:docMk/>
          <pc:sldMk cId="417687184" sldId="275"/>
        </pc:sldMkLst>
      </pc:sldChg>
      <pc:sldChg chg="addSp modSp new mod ord">
        <pc:chgData name="Qian, Kaiyang" userId="b75c2dfd-7087-4e6d-8294-e848e36bd412" providerId="ADAL" clId="{0AB26EDC-6C73-9942-8FAD-7FB623F38F1D}" dt="2025-02-23T06:33:45.621" v="685" actId="20578"/>
        <pc:sldMkLst>
          <pc:docMk/>
          <pc:sldMk cId="248883646" sldId="276"/>
        </pc:sldMkLst>
      </pc:sldChg>
      <pc:sldChg chg="addSp modSp new mod">
        <pc:chgData name="Qian, Kaiyang" userId="b75c2dfd-7087-4e6d-8294-e848e36bd412" providerId="ADAL" clId="{0AB26EDC-6C73-9942-8FAD-7FB623F38F1D}" dt="2025-02-23T06:36:11.921" v="740" actId="1076"/>
        <pc:sldMkLst>
          <pc:docMk/>
          <pc:sldMk cId="552114557" sldId="277"/>
        </pc:sldMkLst>
      </pc:sldChg>
      <pc:sldChg chg="addSp delSp modSp new mod setBg">
        <pc:chgData name="Qian, Kaiyang" userId="b75c2dfd-7087-4e6d-8294-e848e36bd412" providerId="ADAL" clId="{0AB26EDC-6C73-9942-8FAD-7FB623F38F1D}" dt="2025-02-23T06:36:43.317" v="746" actId="26606"/>
        <pc:sldMkLst>
          <pc:docMk/>
          <pc:sldMk cId="541970291" sldId="278"/>
        </pc:sldMkLst>
      </pc:sldChg>
    </pc:docChg>
  </pc:docChgLst>
  <pc:docChgLst>
    <pc:chgData name="Qian, Kaiyang" userId="b75c2dfd-7087-4e6d-8294-e848e36bd412" providerId="ADAL" clId="{C02E188B-6501-46B2-BC40-2BCE17764164}"/>
    <pc:docChg chg="undo custSel modSld">
      <pc:chgData name="Qian, Kaiyang" userId="b75c2dfd-7087-4e6d-8294-e848e36bd412" providerId="ADAL" clId="{C02E188B-6501-46B2-BC40-2BCE17764164}" dt="2025-02-27T21:17:49.261" v="6" actId="1076"/>
      <pc:docMkLst>
        <pc:docMk/>
      </pc:docMkLst>
      <pc:sldChg chg="addSp delSp modSp mod setBg addAnim delAnim">
        <pc:chgData name="Qian, Kaiyang" userId="b75c2dfd-7087-4e6d-8294-e848e36bd412" providerId="ADAL" clId="{C02E188B-6501-46B2-BC40-2BCE17764164}" dt="2025-02-23T09:31:27.345" v="5" actId="26606"/>
        <pc:sldMkLst>
          <pc:docMk/>
          <pc:sldMk cId="3845391092" sldId="256"/>
        </pc:sldMkLst>
      </pc:sldChg>
      <pc:sldChg chg="addSp delSp modSp mod setBg">
        <pc:chgData name="Qian, Kaiyang" userId="b75c2dfd-7087-4e6d-8294-e848e36bd412" providerId="ADAL" clId="{C02E188B-6501-46B2-BC40-2BCE17764164}" dt="2025-02-23T09:31:22.547" v="4" actId="26606"/>
        <pc:sldMkLst>
          <pc:docMk/>
          <pc:sldMk cId="3423107279" sldId="257"/>
        </pc:sldMkLst>
      </pc:sldChg>
      <pc:sldChg chg="modSp mod">
        <pc:chgData name="Qian, Kaiyang" userId="b75c2dfd-7087-4e6d-8294-e848e36bd412" providerId="ADAL" clId="{C02E188B-6501-46B2-BC40-2BCE17764164}" dt="2025-02-27T21:17:49.261" v="6" actId="1076"/>
        <pc:sldMkLst>
          <pc:docMk/>
          <pc:sldMk cId="552114557" sldId="27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11EC-E8E0-29FA-AB10-5F59E9DD2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562B99-4210-AB3E-6EED-A61815FCD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D0660A-7A52-C61D-FE56-D79EA91B10C1}"/>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79431ED3-19F1-DEB6-9E9D-5AA96B69F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9371-796B-2269-7484-06D78E52C9D6}"/>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585321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FB2E-E351-F8C0-51CD-279376187C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A1435-96BF-5DEE-552B-4D04B1613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29FB0-1B53-4418-2E0F-4D7A0FE04C60}"/>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0FC75B9B-1D11-E1A4-0F23-0F7631CB3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91BAC-C0DE-1725-B418-E1A1FADED3ED}"/>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830418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C77E4-4852-1A9E-1F39-EBE48AF896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7009AD-83A9-C6AE-6557-861A420D2B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C608E-2C8E-E181-ABA9-D250BCC2F9C6}"/>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B62126AB-DDE2-C864-E992-46C71E3CA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FF0DE-6C88-16BA-A224-E9735452CE73}"/>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4723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117C-3860-9ACB-019B-A48EF9C49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2B6DD5-DA49-56AF-894B-180F519F37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88ABE-6745-0A52-D5F4-B53F07BAE2F1}"/>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0D0B46E0-EB88-75F7-B5E3-C080E1556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B840-3BBC-866C-4541-7EA528B4EAB0}"/>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9077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07CC-F372-501C-FC5E-B7DFED46F9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DA91C7-94FD-A6EF-9307-CB07F0F923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AC5111-620F-EC6E-D4A3-763006510EEA}"/>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39910644-30F0-E45A-5018-BD292327C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77294-1575-1953-1C9D-BBE7483E96A7}"/>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87427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4965-38BB-C053-5AE7-529B18DF8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2703D-BB86-2BCB-0AC0-2EEB02B2EB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5E95A2-536C-7936-71AA-662F5919B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A1119-4084-B560-E2C3-664392975216}"/>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6" name="Footer Placeholder 5">
            <a:extLst>
              <a:ext uri="{FF2B5EF4-FFF2-40B4-BE49-F238E27FC236}">
                <a16:creationId xmlns:a16="http://schemas.microsoft.com/office/drawing/2014/main" id="{7EB75C46-A554-ED09-1BC9-C41C75835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5F71D-F4B5-9608-C806-C57DFD352481}"/>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9045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A939-8064-0151-EE09-9860F8D989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67EA4D-8464-71E4-DB04-009BF27A3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5539EF-A88D-C457-2EF2-17737F877E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FEA493-3871-A41F-541F-00AD19989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EA6BD0-2137-3327-A33F-5CEA4E6417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C5BA30-B3A4-4989-84C0-5FABA6E35DF4}"/>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8" name="Footer Placeholder 7">
            <a:extLst>
              <a:ext uri="{FF2B5EF4-FFF2-40B4-BE49-F238E27FC236}">
                <a16:creationId xmlns:a16="http://schemas.microsoft.com/office/drawing/2014/main" id="{65499007-5A2D-5E71-090C-C2CE2329EF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4FA371-ABB9-7C1F-DBED-FF2C0903748E}"/>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479236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E959-B53A-4883-AF1C-90134DA682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310C77-4A6C-2295-170B-33A6D6A3B60D}"/>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4" name="Footer Placeholder 3">
            <a:extLst>
              <a:ext uri="{FF2B5EF4-FFF2-40B4-BE49-F238E27FC236}">
                <a16:creationId xmlns:a16="http://schemas.microsoft.com/office/drawing/2014/main" id="{D9CB5ABC-468A-1D4B-7A4B-15FDB6D54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82A086-D404-C51F-E49C-75DCEA327415}"/>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227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F56C92-987F-0581-9537-6C7100916BDC}"/>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3" name="Footer Placeholder 2">
            <a:extLst>
              <a:ext uri="{FF2B5EF4-FFF2-40B4-BE49-F238E27FC236}">
                <a16:creationId xmlns:a16="http://schemas.microsoft.com/office/drawing/2014/main" id="{CA8C613E-E6C5-2826-78BC-A7D7E1597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A6883-D5D6-CA7F-52FB-642F52D830EC}"/>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243393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D053-9985-DA38-0399-7D4266E98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9FA894-6746-354C-4412-B1A4AF3BB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44567-7995-8996-522A-C0AAF50E4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DEF2B-B708-2CCF-EEE6-C56F568DE3A7}"/>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6" name="Footer Placeholder 5">
            <a:extLst>
              <a:ext uri="{FF2B5EF4-FFF2-40B4-BE49-F238E27FC236}">
                <a16:creationId xmlns:a16="http://schemas.microsoft.com/office/drawing/2014/main" id="{9100109A-3588-0C09-7CF1-123B1273E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9FFE2-C075-EC82-51C7-9445AF6EA30C}"/>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3872616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76D7-DAFF-F2DC-CF17-CBB1E4B25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821901-3C99-4B34-2F8B-895747468A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BC4237-9F41-2E43-6FA8-AFE3ECDF6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5214F-AE9C-3ECB-6727-18E0D6E0B8A3}"/>
              </a:ext>
            </a:extLst>
          </p:cNvPr>
          <p:cNvSpPr>
            <a:spLocks noGrp="1"/>
          </p:cNvSpPr>
          <p:nvPr>
            <p:ph type="dt" sz="half" idx="10"/>
          </p:nvPr>
        </p:nvSpPr>
        <p:spPr/>
        <p:txBody>
          <a:bodyPr/>
          <a:lstStyle/>
          <a:p>
            <a:fld id="{FDEBF9C8-1C0F-E945-A08A-DF80F2EBBD90}" type="datetimeFigureOut">
              <a:rPr lang="en-US" smtClean="0"/>
              <a:t>10/20/2025</a:t>
            </a:fld>
            <a:endParaRPr lang="en-US"/>
          </a:p>
        </p:txBody>
      </p:sp>
      <p:sp>
        <p:nvSpPr>
          <p:cNvPr id="6" name="Footer Placeholder 5">
            <a:extLst>
              <a:ext uri="{FF2B5EF4-FFF2-40B4-BE49-F238E27FC236}">
                <a16:creationId xmlns:a16="http://schemas.microsoft.com/office/drawing/2014/main" id="{513183E9-9B75-3E0A-C5D1-BB4976971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09F73-B566-A00A-6477-E770A978239E}"/>
              </a:ext>
            </a:extLst>
          </p:cNvPr>
          <p:cNvSpPr>
            <a:spLocks noGrp="1"/>
          </p:cNvSpPr>
          <p:nvPr>
            <p:ph type="sldNum" sz="quarter" idx="12"/>
          </p:nvPr>
        </p:nvSpPr>
        <p:spPr/>
        <p:txBody>
          <a:bodyPr/>
          <a:lstStyle/>
          <a:p>
            <a:fld id="{33E9940F-965E-A245-9349-E09A39790A03}" type="slidenum">
              <a:rPr lang="en-US" smtClean="0"/>
              <a:t>‹#›</a:t>
            </a:fld>
            <a:endParaRPr lang="en-US"/>
          </a:p>
        </p:txBody>
      </p:sp>
    </p:spTree>
    <p:extLst>
      <p:ext uri="{BB962C8B-B14F-4D97-AF65-F5344CB8AC3E}">
        <p14:creationId xmlns:p14="http://schemas.microsoft.com/office/powerpoint/2010/main" val="138961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69B58-529A-204C-4B3A-684323E5D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45773-5AF1-B166-8124-C06A98213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6BEF7-3C18-92B6-96F4-1E5455F697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EBF9C8-1C0F-E945-A08A-DF80F2EBBD90}" type="datetimeFigureOut">
              <a:rPr lang="en-US" smtClean="0"/>
              <a:t>10/20/2025</a:t>
            </a:fld>
            <a:endParaRPr lang="en-US"/>
          </a:p>
        </p:txBody>
      </p:sp>
      <p:sp>
        <p:nvSpPr>
          <p:cNvPr id="5" name="Footer Placeholder 4">
            <a:extLst>
              <a:ext uri="{FF2B5EF4-FFF2-40B4-BE49-F238E27FC236}">
                <a16:creationId xmlns:a16="http://schemas.microsoft.com/office/drawing/2014/main" id="{58FDCC50-0AFD-0355-3E3E-C4AD5AA849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54B59F-E011-B8F7-A179-3D49F0290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E9940F-965E-A245-9349-E09A39790A03}" type="slidenum">
              <a:rPr lang="en-US" smtClean="0"/>
              <a:t>‹#›</a:t>
            </a:fld>
            <a:endParaRPr lang="en-US"/>
          </a:p>
        </p:txBody>
      </p:sp>
    </p:spTree>
    <p:extLst>
      <p:ext uri="{BB962C8B-B14F-4D97-AF65-F5344CB8AC3E}">
        <p14:creationId xmlns:p14="http://schemas.microsoft.com/office/powerpoint/2010/main" val="54715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08B6-0BFF-C35E-E9E6-33EC048D9299}"/>
              </a:ext>
            </a:extLst>
          </p:cNvPr>
          <p:cNvSpPr>
            <a:spLocks noGrp="1"/>
          </p:cNvSpPr>
          <p:nvPr>
            <p:ph type="ctrTitle"/>
          </p:nvPr>
        </p:nvSpPr>
        <p:spPr>
          <a:xfrm>
            <a:off x="1391653" y="2235200"/>
            <a:ext cx="9144000" cy="2387600"/>
          </a:xfrm>
        </p:spPr>
        <p:txBody>
          <a:bodyPr>
            <a:normAutofit fontScale="90000"/>
          </a:bodyPr>
          <a:lstStyle/>
          <a:p>
            <a:r>
              <a:rPr lang="en-US" b="0" i="0" u="none" strike="noStrike" dirty="0">
                <a:solidFill>
                  <a:srgbClr val="000000"/>
                </a:solidFill>
                <a:effectLst/>
              </a:rPr>
              <a:t>Data Exploration of REMAP Dataset for Parkinson's Disease</a:t>
            </a:r>
            <a:br>
              <a:rPr lang="en-US" b="0" i="0" u="none" strike="noStrike" dirty="0">
                <a:solidFill>
                  <a:srgbClr val="000000"/>
                </a:solidFill>
                <a:effectLst/>
              </a:rPr>
            </a:br>
            <a:endParaRPr lang="en-US" dirty="0"/>
          </a:p>
        </p:txBody>
      </p:sp>
      <p:sp>
        <p:nvSpPr>
          <p:cNvPr id="3" name="Subtitle 2">
            <a:extLst>
              <a:ext uri="{FF2B5EF4-FFF2-40B4-BE49-F238E27FC236}">
                <a16:creationId xmlns:a16="http://schemas.microsoft.com/office/drawing/2014/main" id="{4AA1A3C1-FD96-1EFA-EAD7-4587C1E96787}"/>
              </a:ext>
            </a:extLst>
          </p:cNvPr>
          <p:cNvSpPr>
            <a:spLocks noGrp="1"/>
          </p:cNvSpPr>
          <p:nvPr>
            <p:ph type="subTitle" idx="1"/>
          </p:nvPr>
        </p:nvSpPr>
        <p:spPr>
          <a:xfrm>
            <a:off x="120315" y="5791785"/>
            <a:ext cx="9144000" cy="1655762"/>
          </a:xfrm>
        </p:spPr>
        <p:txBody>
          <a:bodyPr/>
          <a:lstStyle/>
          <a:p>
            <a:pPr algn="l"/>
            <a:r>
              <a:rPr lang="en-US" b="0" i="0" u="none" strike="noStrike">
                <a:solidFill>
                  <a:srgbClr val="000000"/>
                </a:solidFill>
                <a:effectLst/>
              </a:rPr>
              <a:t>Name: Kaiyang Qian</a:t>
            </a:r>
          </a:p>
          <a:p>
            <a:pPr algn="l"/>
            <a:r>
              <a:rPr lang="en-US" b="0" i="0" u="none" strike="noStrike">
                <a:solidFill>
                  <a:srgbClr val="000000"/>
                </a:solidFill>
                <a:effectLst/>
              </a:rPr>
              <a:t>Date: 02/27 2025</a:t>
            </a:r>
          </a:p>
          <a:p>
            <a:endParaRPr lang="en-US" dirty="0"/>
          </a:p>
        </p:txBody>
      </p:sp>
    </p:spTree>
    <p:extLst>
      <p:ext uri="{BB962C8B-B14F-4D97-AF65-F5344CB8AC3E}">
        <p14:creationId xmlns:p14="http://schemas.microsoft.com/office/powerpoint/2010/main" val="3845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2ED7-947C-E1BD-C903-21BDA65D2ECB}"/>
              </a:ext>
            </a:extLst>
          </p:cNvPr>
          <p:cNvSpPr>
            <a:spLocks noGrp="1"/>
          </p:cNvSpPr>
          <p:nvPr>
            <p:ph type="title"/>
          </p:nvPr>
        </p:nvSpPr>
        <p:spPr>
          <a:xfrm>
            <a:off x="838200" y="6767"/>
            <a:ext cx="10515600" cy="1325563"/>
          </a:xfrm>
        </p:spPr>
        <p:txBody>
          <a:bodyPr/>
          <a:lstStyle/>
          <a:p>
            <a:r>
              <a:rPr lang="en-US" b="1" i="0" u="none" strike="noStrike" dirty="0">
                <a:solidFill>
                  <a:srgbClr val="000000"/>
                </a:solidFill>
                <a:effectLst/>
              </a:rPr>
              <a:t>Data Structure - </a:t>
            </a:r>
            <a:r>
              <a:rPr lang="en-US" b="1" dirty="0" err="1">
                <a:solidFill>
                  <a:srgbClr val="000000"/>
                </a:solidFill>
              </a:rPr>
              <a:t>SitToStand_human_labels</a:t>
            </a:r>
            <a:endParaRPr lang="en-US" b="1" dirty="0">
              <a:solidFill>
                <a:srgbClr val="000000"/>
              </a:solidFill>
            </a:endParaRPr>
          </a:p>
        </p:txBody>
      </p:sp>
      <p:graphicFrame>
        <p:nvGraphicFramePr>
          <p:cNvPr id="4" name="Content Placeholder 3">
            <a:extLst>
              <a:ext uri="{FF2B5EF4-FFF2-40B4-BE49-F238E27FC236}">
                <a16:creationId xmlns:a16="http://schemas.microsoft.com/office/drawing/2014/main" id="{E44234F1-96E1-ADA9-A173-386CD029718D}"/>
              </a:ext>
            </a:extLst>
          </p:cNvPr>
          <p:cNvGraphicFramePr>
            <a:graphicFrameLocks noGrp="1"/>
          </p:cNvGraphicFramePr>
          <p:nvPr>
            <p:ph idx="1"/>
            <p:extLst>
              <p:ext uri="{D42A27DB-BD31-4B8C-83A1-F6EECF244321}">
                <p14:modId xmlns:p14="http://schemas.microsoft.com/office/powerpoint/2010/main" val="3921568527"/>
              </p:ext>
            </p:extLst>
          </p:nvPr>
        </p:nvGraphicFramePr>
        <p:xfrm>
          <a:off x="649706" y="971873"/>
          <a:ext cx="10515600" cy="5712335"/>
        </p:xfrm>
        <a:graphic>
          <a:graphicData uri="http://schemas.openxmlformats.org/drawingml/2006/table">
            <a:tbl>
              <a:tblPr/>
              <a:tblGrid>
                <a:gridCol w="953414">
                  <a:extLst>
                    <a:ext uri="{9D8B030D-6E8A-4147-A177-3AD203B41FA5}">
                      <a16:colId xmlns:a16="http://schemas.microsoft.com/office/drawing/2014/main" val="1182758114"/>
                    </a:ext>
                  </a:extLst>
                </a:gridCol>
                <a:gridCol w="2776117">
                  <a:extLst>
                    <a:ext uri="{9D8B030D-6E8A-4147-A177-3AD203B41FA5}">
                      <a16:colId xmlns:a16="http://schemas.microsoft.com/office/drawing/2014/main" val="3918646408"/>
                    </a:ext>
                  </a:extLst>
                </a:gridCol>
                <a:gridCol w="6786069">
                  <a:extLst>
                    <a:ext uri="{9D8B030D-6E8A-4147-A177-3AD203B41FA5}">
                      <a16:colId xmlns:a16="http://schemas.microsoft.com/office/drawing/2014/main" val="3045694535"/>
                    </a:ext>
                  </a:extLst>
                </a:gridCol>
              </a:tblGrid>
              <a:tr h="384854">
                <a:tc>
                  <a:txBody>
                    <a:bodyPr/>
                    <a:lstStyle/>
                    <a:p>
                      <a:r>
                        <a:rPr lang="en-US" sz="1200" b="1" baseline="0" dirty="0">
                          <a:solidFill>
                            <a:srgbClr val="000000"/>
                          </a:solidFill>
                          <a:effectLst/>
                          <a:latin typeface="Helvetica Neue" panose="02000503000000020004" pitchFamily="2" charset="0"/>
                        </a:rPr>
                        <a:t>Column Letter</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dirty="0">
                          <a:solidFill>
                            <a:srgbClr val="000000"/>
                          </a:solidFill>
                          <a:effectLst/>
                          <a:latin typeface="Helvetica Neue" panose="02000503000000020004" pitchFamily="2" charset="0"/>
                        </a:rPr>
                        <a:t>Heading</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dirty="0">
                          <a:solidFill>
                            <a:srgbClr val="000000"/>
                          </a:solidFill>
                          <a:effectLst/>
                          <a:latin typeface="Helvetica Neue" panose="02000503000000020004" pitchFamily="2" charset="0"/>
                        </a:rPr>
                        <a:t>Description</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311711478"/>
                  </a:ext>
                </a:extLst>
              </a:tr>
              <a:tr h="384854">
                <a:tc>
                  <a:txBody>
                    <a:bodyPr/>
                    <a:lstStyle/>
                    <a:p>
                      <a:r>
                        <a:rPr lang="en-US" sz="1200" b="1" baseline="0">
                          <a:solidFill>
                            <a:srgbClr val="000000"/>
                          </a:solidFill>
                          <a:effectLst/>
                          <a:latin typeface="Helvetica Neue" panose="02000503000000020004" pitchFamily="2" charset="0"/>
                        </a:rPr>
                        <a:t>A</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a:solidFill>
                            <a:srgbClr val="000000"/>
                          </a:solidFill>
                          <a:effectLst/>
                          <a:latin typeface="Helvetica Neue" panose="02000503000000020004" pitchFamily="2" charset="0"/>
                        </a:rPr>
                        <a:t>Transition ID</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Unique number assigned to turning episode which corresponds with the sensor data files/folder names which include 'n_[STS episode number]' for each individual STS transition episode.</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5932236"/>
                  </a:ext>
                </a:extLst>
              </a:tr>
              <a:tr h="201465">
                <a:tc>
                  <a:txBody>
                    <a:bodyPr/>
                    <a:lstStyle/>
                    <a:p>
                      <a:r>
                        <a:rPr lang="en-US" sz="1200" b="1" baseline="0">
                          <a:solidFill>
                            <a:srgbClr val="000000"/>
                          </a:solidFill>
                          <a:effectLst/>
                          <a:latin typeface="Helvetica Neue" panose="02000503000000020004" pitchFamily="2" charset="0"/>
                        </a:rPr>
                        <a:t>B</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Participant ID number</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ID assigned to an individual participant.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7694826"/>
                  </a:ext>
                </a:extLst>
              </a:tr>
              <a:tr h="213292">
                <a:tc>
                  <a:txBody>
                    <a:bodyPr/>
                    <a:lstStyle/>
                    <a:p>
                      <a:r>
                        <a:rPr lang="en-US" sz="1200" b="1" baseline="0">
                          <a:solidFill>
                            <a:srgbClr val="000000"/>
                          </a:solidFill>
                          <a:effectLst/>
                          <a:latin typeface="Helvetica Neue" panose="02000503000000020004" pitchFamily="2" charset="0"/>
                        </a:rPr>
                        <a:t>C</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PD_or_C</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Type of participant (PD = person with Parkinson's disease; C = healthy control participant).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5282994"/>
                  </a:ext>
                </a:extLst>
              </a:tr>
              <a:tr h="568243">
                <a:tc>
                  <a:txBody>
                    <a:bodyPr/>
                    <a:lstStyle/>
                    <a:p>
                      <a:r>
                        <a:rPr lang="en-US" sz="1200" b="1" baseline="0">
                          <a:solidFill>
                            <a:srgbClr val="000000"/>
                          </a:solidFill>
                          <a:effectLst/>
                          <a:latin typeface="Helvetica Neue" panose="02000503000000020004" pitchFamily="2" charset="0"/>
                        </a:rPr>
                        <a:t>D</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sts_whole_episode_duration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Duration in seconds of 'whole episode duration' label which started when the participant made their first motion towards standing from a static sitting position and ended when the person was fully upright.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9865903"/>
                  </a:ext>
                </a:extLst>
              </a:tr>
              <a:tr h="568243">
                <a:tc>
                  <a:txBody>
                    <a:bodyPr/>
                    <a:lstStyle/>
                    <a:p>
                      <a:r>
                        <a:rPr lang="en-US" sz="1200" b="1" baseline="0">
                          <a:solidFill>
                            <a:srgbClr val="000000"/>
                          </a:solidFill>
                          <a:effectLst/>
                          <a:latin typeface="Helvetica Neue" panose="02000503000000020004" pitchFamily="2" charset="0"/>
                        </a:rPr>
                        <a:t>E</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sts_final_attempt_duration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Duration in seconds of 'final attempt duration' label in milliseconds, comprising their impression of the duration between the lowest point of the head (start) and when the person was fully upright/the maximum vertical position of the vertex of the head (end).</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214878"/>
                  </a:ext>
                </a:extLst>
              </a:tr>
              <a:tr h="568243">
                <a:tc>
                  <a:txBody>
                    <a:bodyPr/>
                    <a:lstStyle/>
                    <a:p>
                      <a:r>
                        <a:rPr lang="en-US" sz="1200" b="1" baseline="0">
                          <a:solidFill>
                            <a:srgbClr val="000000"/>
                          </a:solidFill>
                          <a:effectLst/>
                          <a:latin typeface="Helvetica Neue" panose="02000503000000020004" pitchFamily="2" charset="0"/>
                        </a:rPr>
                        <a:t>F</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On_or_Off_medication</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Medication status. If healthy control participant: always 'Control'. If participant with Parkinson's disease: either 'On medication' or 'Off medication' (as defined by the person being in the practically-defined 'Off' medication state having withheld their long and short-acting dopaminergic medications).</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9598619"/>
                  </a:ext>
                </a:extLst>
              </a:tr>
              <a:tr h="751633">
                <a:tc>
                  <a:txBody>
                    <a:bodyPr/>
                    <a:lstStyle/>
                    <a:p>
                      <a:r>
                        <a:rPr lang="en-US" sz="1200" b="1" baseline="0">
                          <a:solidFill>
                            <a:srgbClr val="000000"/>
                          </a:solidFill>
                          <a:effectLst/>
                          <a:latin typeface="Helvetica Neue" panose="02000503000000020004" pitchFamily="2" charset="0"/>
                        </a:rPr>
                        <a:t>G</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DBS_state</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Deep brain stimulation status. If healthy control participant: always 'Control'. If participant with Parkinson's disease: either 'On DBS' (deep brain stimulator switched on or within 1 hour of it being switched off), 'Off DBS' (1 hour or longer after deep brain stimulator switched off until it is switched back on again) or '-' (no deep brain stimulator in situ).</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940202"/>
                  </a:ext>
                </a:extLst>
              </a:tr>
              <a:tr h="568243">
                <a:tc>
                  <a:txBody>
                    <a:bodyPr/>
                    <a:lstStyle/>
                    <a:p>
                      <a:r>
                        <a:rPr lang="en-US" sz="1200" b="1" baseline="0">
                          <a:solidFill>
                            <a:srgbClr val="000000"/>
                          </a:solidFill>
                          <a:effectLst/>
                          <a:latin typeface="Helvetica Neue" panose="02000503000000020004" pitchFamily="2" charset="0"/>
                        </a:rPr>
                        <a:t>H</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clinical_assessment</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'yes' indicating the turning episode took place while the participant was undergoing clinical assessments with a researcher, or 'no' indicating that the turn was captured from free-living </a:t>
                      </a:r>
                      <a:r>
                        <a:rPr lang="en-US" sz="1200" baseline="0" dirty="0" err="1">
                          <a:solidFill>
                            <a:srgbClr val="000000"/>
                          </a:solidFill>
                          <a:effectLst/>
                          <a:latin typeface="Helvetica Neue" panose="02000503000000020004" pitchFamily="2" charset="0"/>
                        </a:rPr>
                        <a:t>behaviour</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0289313"/>
                  </a:ext>
                </a:extLst>
              </a:tr>
              <a:tr h="935022">
                <a:tc>
                  <a:txBody>
                    <a:bodyPr/>
                    <a:lstStyle/>
                    <a:p>
                      <a:r>
                        <a:rPr lang="en-US" sz="1200" b="1" baseline="0">
                          <a:solidFill>
                            <a:srgbClr val="000000"/>
                          </a:solidFill>
                          <a:effectLst/>
                          <a:latin typeface="Helvetica Neue" panose="02000503000000020004" pitchFamily="2" charset="0"/>
                        </a:rPr>
                        <a:t>I</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STS_additional_features</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 note to describe extra features of the STS episode: 'slow' (subjective rating), 'Uses arms of chair' (which denotes using nearby flat surface to lever up from chair to standing), 'Moves forward in chair' (prior to standing up), '&gt;1 attempt' (person tries more than once to get up before being successful), 'Carrying something' (in hands), 'Moves forward in chair' (prior to standing up), 'unable to arise without help'.</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611512"/>
                  </a:ext>
                </a:extLst>
              </a:tr>
              <a:tr h="568243">
                <a:tc>
                  <a:txBody>
                    <a:bodyPr/>
                    <a:lstStyle/>
                    <a:p>
                      <a:r>
                        <a:rPr lang="en-US" sz="1200" b="1" baseline="0">
                          <a:solidFill>
                            <a:srgbClr val="000000"/>
                          </a:solidFill>
                          <a:effectLst/>
                          <a:latin typeface="Helvetica Neue" panose="02000503000000020004" pitchFamily="2" charset="0"/>
                        </a:rPr>
                        <a:t>J</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MDS-UPDRS_score_3.9 _arising_from_chair</a:t>
                      </a:r>
                      <a:endParaRPr lang="en-US" sz="1200" baseline="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 score from 0-4 assigned to each STS episode, with scoring criteria from the MDS-UPDRS (Movement Disorders Society-sponsored revision of the Unified Parkinson's Disease Rating Scale) part 3.9. 0 = normal; 4 = unable to arise without help.</a:t>
                      </a:r>
                      <a:endParaRPr lang="en-US" sz="1200" baseline="0" dirty="0">
                        <a:effectLst/>
                      </a:endParaRPr>
                    </a:p>
                  </a:txBody>
                  <a:tcPr marL="9013" marR="9013" marT="9013" marB="901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5035419"/>
                  </a:ext>
                </a:extLst>
              </a:tr>
            </a:tbl>
          </a:graphicData>
        </a:graphic>
      </p:graphicFrame>
    </p:spTree>
    <p:extLst>
      <p:ext uri="{BB962C8B-B14F-4D97-AF65-F5344CB8AC3E}">
        <p14:creationId xmlns:p14="http://schemas.microsoft.com/office/powerpoint/2010/main" val="383767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68C3-960A-5A10-1C88-95A1E07EE959}"/>
              </a:ext>
            </a:extLst>
          </p:cNvPr>
          <p:cNvSpPr>
            <a:spLocks noGrp="1"/>
          </p:cNvSpPr>
          <p:nvPr>
            <p:ph type="title"/>
          </p:nvPr>
        </p:nvSpPr>
        <p:spPr/>
        <p:txBody>
          <a:bodyPr/>
          <a:lstStyle/>
          <a:p>
            <a:r>
              <a:rPr lang="en-US" dirty="0"/>
              <a:t>Extra information about "on" and "off" medication labels</a:t>
            </a:r>
          </a:p>
        </p:txBody>
      </p:sp>
      <p:sp>
        <p:nvSpPr>
          <p:cNvPr id="3" name="Content Placeholder 2">
            <a:extLst>
              <a:ext uri="{FF2B5EF4-FFF2-40B4-BE49-F238E27FC236}">
                <a16:creationId xmlns:a16="http://schemas.microsoft.com/office/drawing/2014/main" id="{2AB547A4-F6E1-25B5-6CDF-20DE9B021A9C}"/>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Throughout the dataset, the sensor data, human rater labels, clinical rating scale scores </a:t>
            </a:r>
            <a:r>
              <a:rPr lang="en-US" dirty="0" err="1"/>
              <a:t>etc</a:t>
            </a:r>
            <a:r>
              <a:rPr lang="en-US" dirty="0"/>
              <a:t> have often been assigned to "on" medications (with medications alleviating symptoms) or "off" medications (with increase symptom severity) for the person with Parkinson’s. </a:t>
            </a:r>
          </a:p>
          <a:p>
            <a:pPr marL="0" indent="0">
              <a:buNone/>
            </a:pPr>
            <a:r>
              <a:rPr lang="en-US" dirty="0"/>
              <a:t>"off" medications = the person with Parkinson's disease was in a practically-defined "off" medications state, having withheld their long-acting dopaminergic medications for &gt;24 hours and their short-acting dopaminergic medications for &gt;12 hours. </a:t>
            </a:r>
          </a:p>
          <a:p>
            <a:pPr marL="0" indent="0">
              <a:buNone/>
            </a:pPr>
            <a:r>
              <a:rPr lang="en-US" dirty="0"/>
              <a:t>"on" medications = the rest of the data was taken to be in the "on" medications state, i.e. the person had not withheld their dopaminergic medications for the pre-specified time periods.</a:t>
            </a:r>
          </a:p>
        </p:txBody>
      </p:sp>
    </p:spTree>
    <p:extLst>
      <p:ext uri="{BB962C8B-B14F-4D97-AF65-F5344CB8AC3E}">
        <p14:creationId xmlns:p14="http://schemas.microsoft.com/office/powerpoint/2010/main" val="197431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2725-8BEB-4F3E-EEAA-F54D551D23AC}"/>
              </a:ext>
            </a:extLst>
          </p:cNvPr>
          <p:cNvSpPr>
            <a:spLocks noGrp="1"/>
          </p:cNvSpPr>
          <p:nvPr>
            <p:ph type="title"/>
          </p:nvPr>
        </p:nvSpPr>
        <p:spPr>
          <a:xfrm>
            <a:off x="2046706" y="354431"/>
            <a:ext cx="10515600" cy="1325563"/>
          </a:xfrm>
        </p:spPr>
        <p:txBody>
          <a:bodyPr/>
          <a:lstStyle/>
          <a:p>
            <a:r>
              <a:rPr lang="en-US" dirty="0"/>
              <a:t>Examples – SitToStand_2D Data</a:t>
            </a:r>
          </a:p>
        </p:txBody>
      </p:sp>
      <p:pic>
        <p:nvPicPr>
          <p:cNvPr id="5" name="Content Placeholder 4" descr="A black background with green dots and dots&#10;&#10;AI-generated content may be incorrect.">
            <a:extLst>
              <a:ext uri="{FF2B5EF4-FFF2-40B4-BE49-F238E27FC236}">
                <a16:creationId xmlns:a16="http://schemas.microsoft.com/office/drawing/2014/main" id="{211EB80B-C0CE-115E-B53C-86A1E16FF34E}"/>
              </a:ext>
            </a:extLst>
          </p:cNvPr>
          <p:cNvPicPr>
            <a:picLocks noGrp="1" noChangeAspect="1"/>
          </p:cNvPicPr>
          <p:nvPr>
            <p:ph idx="1"/>
          </p:nvPr>
        </p:nvPicPr>
        <p:blipFill>
          <a:blip r:embed="rId2"/>
          <a:stretch>
            <a:fillRect/>
          </a:stretch>
        </p:blipFill>
        <p:spPr>
          <a:xfrm>
            <a:off x="1299411" y="1287379"/>
            <a:ext cx="8795083" cy="5570621"/>
          </a:xfrm>
        </p:spPr>
      </p:pic>
    </p:spTree>
    <p:extLst>
      <p:ext uri="{BB962C8B-B14F-4D97-AF65-F5344CB8AC3E}">
        <p14:creationId xmlns:p14="http://schemas.microsoft.com/office/powerpoint/2010/main" val="583969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66EA-D2D8-B2FC-3861-D5090BFC721B}"/>
              </a:ext>
            </a:extLst>
          </p:cNvPr>
          <p:cNvSpPr>
            <a:spLocks noGrp="1"/>
          </p:cNvSpPr>
          <p:nvPr>
            <p:ph type="title"/>
          </p:nvPr>
        </p:nvSpPr>
        <p:spPr/>
        <p:txBody>
          <a:bodyPr/>
          <a:lstStyle/>
          <a:p>
            <a:r>
              <a:rPr lang="en-US" dirty="0"/>
              <a:t>Examples – Turning_2D Data</a:t>
            </a:r>
          </a:p>
        </p:txBody>
      </p:sp>
      <p:pic>
        <p:nvPicPr>
          <p:cNvPr id="5" name="Content Placeholder 4" descr="A black background with a black frame&#10;&#10;AI-generated content may be incorrect.">
            <a:extLst>
              <a:ext uri="{FF2B5EF4-FFF2-40B4-BE49-F238E27FC236}">
                <a16:creationId xmlns:a16="http://schemas.microsoft.com/office/drawing/2014/main" id="{CE88ED14-64CA-D4FD-781E-202C6C6D0747}"/>
              </a:ext>
            </a:extLst>
          </p:cNvPr>
          <p:cNvPicPr>
            <a:picLocks noGrp="1" noChangeAspect="1"/>
          </p:cNvPicPr>
          <p:nvPr>
            <p:ph idx="1"/>
          </p:nvPr>
        </p:nvPicPr>
        <p:blipFill>
          <a:blip r:embed="rId2"/>
          <a:stretch>
            <a:fillRect/>
          </a:stretch>
        </p:blipFill>
        <p:spPr>
          <a:xfrm>
            <a:off x="1443788" y="1311441"/>
            <a:ext cx="8614611" cy="5281863"/>
          </a:xfrm>
        </p:spPr>
      </p:pic>
    </p:spTree>
    <p:extLst>
      <p:ext uri="{BB962C8B-B14F-4D97-AF65-F5344CB8AC3E}">
        <p14:creationId xmlns:p14="http://schemas.microsoft.com/office/powerpoint/2010/main" val="168137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DACE-A153-2673-40FA-528F33102E03}"/>
              </a:ext>
            </a:extLst>
          </p:cNvPr>
          <p:cNvSpPr>
            <a:spLocks noGrp="1"/>
          </p:cNvSpPr>
          <p:nvPr>
            <p:ph type="title"/>
          </p:nvPr>
        </p:nvSpPr>
        <p:spPr/>
        <p:txBody>
          <a:bodyPr/>
          <a:lstStyle/>
          <a:p>
            <a:r>
              <a:rPr lang="en-US" dirty="0"/>
              <a:t>Examples – Turning_3D Data</a:t>
            </a:r>
          </a:p>
        </p:txBody>
      </p:sp>
      <p:pic>
        <p:nvPicPr>
          <p:cNvPr id="5" name="Content Placeholder 4" descr="A graph of a graph with lines and dots&#10;&#10;AI-generated content may be incorrect.">
            <a:extLst>
              <a:ext uri="{FF2B5EF4-FFF2-40B4-BE49-F238E27FC236}">
                <a16:creationId xmlns:a16="http://schemas.microsoft.com/office/drawing/2014/main" id="{B470F25D-2A60-DE49-74F4-5E5B906A567B}"/>
              </a:ext>
            </a:extLst>
          </p:cNvPr>
          <p:cNvPicPr>
            <a:picLocks noGrp="1" noChangeAspect="1"/>
          </p:cNvPicPr>
          <p:nvPr>
            <p:ph idx="1"/>
          </p:nvPr>
        </p:nvPicPr>
        <p:blipFill>
          <a:blip r:embed="rId2"/>
          <a:stretch>
            <a:fillRect/>
          </a:stretch>
        </p:blipFill>
        <p:spPr>
          <a:xfrm>
            <a:off x="204536" y="1419726"/>
            <a:ext cx="11318995" cy="5233737"/>
          </a:xfrm>
        </p:spPr>
      </p:pic>
    </p:spTree>
    <p:extLst>
      <p:ext uri="{BB962C8B-B14F-4D97-AF65-F5344CB8AC3E}">
        <p14:creationId xmlns:p14="http://schemas.microsoft.com/office/powerpoint/2010/main" val="133592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8818-20AE-2B3A-ACD2-8208B48AF1BC}"/>
              </a:ext>
            </a:extLst>
          </p:cNvPr>
          <p:cNvSpPr>
            <a:spLocks noGrp="1"/>
          </p:cNvSpPr>
          <p:nvPr>
            <p:ph type="title"/>
          </p:nvPr>
        </p:nvSpPr>
        <p:spPr/>
        <p:txBody>
          <a:bodyPr/>
          <a:lstStyle/>
          <a:p>
            <a:r>
              <a:rPr lang="en-US" b="1" i="0" u="none" strike="noStrike" dirty="0">
                <a:solidFill>
                  <a:srgbClr val="000000"/>
                </a:solidFill>
                <a:effectLst/>
              </a:rPr>
              <a:t>Data Exploration – Check Missing Data</a:t>
            </a:r>
            <a:endParaRPr lang="en-US" dirty="0"/>
          </a:p>
        </p:txBody>
      </p:sp>
      <p:sp>
        <p:nvSpPr>
          <p:cNvPr id="3" name="Content Placeholder 2">
            <a:extLst>
              <a:ext uri="{FF2B5EF4-FFF2-40B4-BE49-F238E27FC236}">
                <a16:creationId xmlns:a16="http://schemas.microsoft.com/office/drawing/2014/main" id="{24CF414C-DABF-E941-9688-B48981120454}"/>
              </a:ext>
            </a:extLst>
          </p:cNvPr>
          <p:cNvSpPr>
            <a:spLocks noGrp="1"/>
          </p:cNvSpPr>
          <p:nvPr>
            <p:ph idx="1"/>
          </p:nvPr>
        </p:nvSpPr>
        <p:spPr>
          <a:xfrm>
            <a:off x="775001" y="1690688"/>
            <a:ext cx="4768516" cy="2045369"/>
          </a:xfrm>
        </p:spPr>
        <p:txBody>
          <a:bodyPr>
            <a:normAutofit/>
          </a:bodyPr>
          <a:lstStyle/>
          <a:p>
            <a:r>
              <a:rPr lang="en-US" sz="1400" i="1" dirty="0">
                <a:solidFill>
                  <a:srgbClr val="8C8C8C"/>
                </a:solidFill>
                <a:effectLst/>
              </a:rPr>
              <a:t># Check the dimensions (rows and columns)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"Sit-to-Stand data shape:"</a:t>
            </a:r>
            <a:r>
              <a:rPr lang="en-US" sz="1400" dirty="0"/>
              <a:t>, </a:t>
            </a:r>
            <a:r>
              <a:rPr lang="en-US" sz="1400" dirty="0" err="1"/>
              <a:t>sit_to_stand_df.shape</a:t>
            </a:r>
            <a:r>
              <a:rPr lang="en-US" sz="1400" dirty="0"/>
              <a:t>)</a:t>
            </a:r>
            <a:br>
              <a:rPr lang="en-US" sz="1400" dirty="0"/>
            </a:br>
            <a:r>
              <a:rPr lang="en-US" sz="1400" dirty="0">
                <a:solidFill>
                  <a:srgbClr val="000080"/>
                </a:solidFill>
                <a:effectLst/>
              </a:rPr>
              <a:t>print</a:t>
            </a:r>
            <a:r>
              <a:rPr lang="en-US" sz="1400" dirty="0"/>
              <a:t>(</a:t>
            </a:r>
            <a:r>
              <a:rPr lang="en-US" sz="1400" dirty="0">
                <a:solidFill>
                  <a:srgbClr val="067D17"/>
                </a:solidFill>
                <a:effectLst/>
              </a:rPr>
              <a:t>"Turning data shape:"</a:t>
            </a:r>
            <a:r>
              <a:rPr lang="en-US" sz="1400" dirty="0"/>
              <a:t>, </a:t>
            </a:r>
            <a:r>
              <a:rPr lang="en-US" sz="1400" dirty="0" err="1"/>
              <a:t>turning_df.shape</a:t>
            </a:r>
            <a:r>
              <a:rPr lang="en-US" sz="1400" dirty="0"/>
              <a:t>)</a:t>
            </a:r>
            <a:br>
              <a:rPr lang="en-US" sz="1400" dirty="0"/>
            </a:br>
            <a:br>
              <a:rPr lang="en-US" sz="1400" dirty="0"/>
            </a:br>
            <a:r>
              <a:rPr lang="en-US" sz="1400" i="1" dirty="0">
                <a:solidFill>
                  <a:srgbClr val="8C8C8C"/>
                </a:solidFill>
                <a:effectLst/>
              </a:rPr>
              <a:t># Quick look at missing values in each dataset</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Missing</a:t>
            </a:r>
            <a:r>
              <a:rPr lang="en-US" sz="1400" dirty="0">
                <a:solidFill>
                  <a:srgbClr val="067D17"/>
                </a:solidFill>
                <a:effectLst/>
              </a:rPr>
              <a:t> values in Sit-to-Stand data:"</a:t>
            </a:r>
            <a:r>
              <a:rPr lang="en-US" sz="1400" dirty="0"/>
              <a:t>)</a:t>
            </a:r>
            <a:br>
              <a:rPr lang="en-US" sz="1400" dirty="0"/>
            </a:br>
            <a:r>
              <a:rPr lang="en-US" sz="1400" dirty="0">
                <a:solidFill>
                  <a:srgbClr val="000080"/>
                </a:solidFill>
                <a:effectLst/>
              </a:rPr>
              <a:t>print</a:t>
            </a:r>
            <a:r>
              <a:rPr lang="en-US" sz="1400" dirty="0"/>
              <a:t>(</a:t>
            </a:r>
            <a:r>
              <a:rPr lang="en-US" sz="1400" dirty="0" err="1"/>
              <a:t>sit_to_stand_df.isnull</a:t>
            </a:r>
            <a:r>
              <a:rPr lang="en-US" sz="1400" dirty="0"/>
              <a:t>().sum())</a:t>
            </a:r>
            <a:br>
              <a:rPr lang="en-US" sz="1400" dirty="0"/>
            </a:br>
            <a:br>
              <a:rPr lang="en-US" sz="1400" dirty="0"/>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Missing</a:t>
            </a:r>
            <a:r>
              <a:rPr lang="en-US" sz="1400" dirty="0">
                <a:solidFill>
                  <a:srgbClr val="067D17"/>
                </a:solidFill>
                <a:effectLst/>
              </a:rPr>
              <a:t> values in Turning data:"</a:t>
            </a:r>
            <a:r>
              <a:rPr lang="en-US" sz="1400" dirty="0"/>
              <a:t>)</a:t>
            </a:r>
            <a:br>
              <a:rPr lang="en-US" sz="1400" dirty="0"/>
            </a:br>
            <a:r>
              <a:rPr lang="en-US" sz="1400" dirty="0">
                <a:solidFill>
                  <a:srgbClr val="000080"/>
                </a:solidFill>
                <a:effectLst/>
              </a:rPr>
              <a:t>print</a:t>
            </a:r>
            <a:r>
              <a:rPr lang="en-US" sz="1400" dirty="0"/>
              <a:t>(</a:t>
            </a:r>
            <a:r>
              <a:rPr lang="en-US" sz="1400" dirty="0" err="1"/>
              <a:t>turning_df.isnull</a:t>
            </a:r>
            <a:r>
              <a:rPr lang="en-US" sz="1400" dirty="0"/>
              <a:t>().sum())</a:t>
            </a:r>
          </a:p>
        </p:txBody>
      </p:sp>
      <p:pic>
        <p:nvPicPr>
          <p:cNvPr id="6" name="Picture 5">
            <a:extLst>
              <a:ext uri="{FF2B5EF4-FFF2-40B4-BE49-F238E27FC236}">
                <a16:creationId xmlns:a16="http://schemas.microsoft.com/office/drawing/2014/main" id="{E54060F1-48FE-4EFC-D4E8-047CB8507ED3}"/>
              </a:ext>
            </a:extLst>
          </p:cNvPr>
          <p:cNvPicPr>
            <a:picLocks noChangeAspect="1"/>
          </p:cNvPicPr>
          <p:nvPr/>
        </p:nvPicPr>
        <p:blipFill>
          <a:blip r:embed="rId2"/>
          <a:stretch>
            <a:fillRect/>
          </a:stretch>
        </p:blipFill>
        <p:spPr>
          <a:xfrm>
            <a:off x="838200" y="3736056"/>
            <a:ext cx="4611403" cy="2979339"/>
          </a:xfrm>
          <a:prstGeom prst="rect">
            <a:avLst/>
          </a:prstGeom>
        </p:spPr>
      </p:pic>
      <p:pic>
        <p:nvPicPr>
          <p:cNvPr id="7" name="Picture 6">
            <a:extLst>
              <a:ext uri="{FF2B5EF4-FFF2-40B4-BE49-F238E27FC236}">
                <a16:creationId xmlns:a16="http://schemas.microsoft.com/office/drawing/2014/main" id="{34BAD8ED-9ABE-657E-0E2E-40924D65149F}"/>
              </a:ext>
            </a:extLst>
          </p:cNvPr>
          <p:cNvPicPr>
            <a:picLocks noChangeAspect="1"/>
          </p:cNvPicPr>
          <p:nvPr/>
        </p:nvPicPr>
        <p:blipFill>
          <a:blip r:embed="rId3"/>
          <a:stretch>
            <a:fillRect/>
          </a:stretch>
        </p:blipFill>
        <p:spPr>
          <a:xfrm>
            <a:off x="6920244" y="2155722"/>
            <a:ext cx="4433556" cy="3160669"/>
          </a:xfrm>
          <a:prstGeom prst="rect">
            <a:avLst/>
          </a:prstGeom>
        </p:spPr>
      </p:pic>
    </p:spTree>
    <p:extLst>
      <p:ext uri="{BB962C8B-B14F-4D97-AF65-F5344CB8AC3E}">
        <p14:creationId xmlns:p14="http://schemas.microsoft.com/office/powerpoint/2010/main" val="1721224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520A-CB26-C7D1-ED37-47E3202DB528}"/>
              </a:ext>
            </a:extLst>
          </p:cNvPr>
          <p:cNvSpPr>
            <a:spLocks noGrp="1"/>
          </p:cNvSpPr>
          <p:nvPr>
            <p:ph type="title"/>
          </p:nvPr>
        </p:nvSpPr>
        <p:spPr/>
        <p:txBody>
          <a:bodyPr/>
          <a:lstStyle/>
          <a:p>
            <a:r>
              <a:rPr lang="en-US" b="1" i="0" u="none" strike="noStrike" dirty="0">
                <a:solidFill>
                  <a:srgbClr val="000000"/>
                </a:solidFill>
                <a:effectLst/>
              </a:rPr>
              <a:t>Data Exploration – </a:t>
            </a:r>
            <a:r>
              <a:rPr lang="en-US" b="1" dirty="0">
                <a:solidFill>
                  <a:srgbClr val="000000"/>
                </a:solidFill>
              </a:rPr>
              <a:t>Duration Analysis</a:t>
            </a:r>
          </a:p>
        </p:txBody>
      </p:sp>
      <p:sp>
        <p:nvSpPr>
          <p:cNvPr id="3" name="Content Placeholder 2">
            <a:extLst>
              <a:ext uri="{FF2B5EF4-FFF2-40B4-BE49-F238E27FC236}">
                <a16:creationId xmlns:a16="http://schemas.microsoft.com/office/drawing/2014/main" id="{65351218-1C92-6676-8E93-9FF7526FD805}"/>
              </a:ext>
            </a:extLst>
          </p:cNvPr>
          <p:cNvSpPr>
            <a:spLocks noGrp="1"/>
          </p:cNvSpPr>
          <p:nvPr>
            <p:ph idx="1"/>
          </p:nvPr>
        </p:nvSpPr>
        <p:spPr>
          <a:xfrm>
            <a:off x="475488" y="1690688"/>
            <a:ext cx="4340352" cy="4449699"/>
          </a:xfrm>
        </p:spPr>
        <p:txBody>
          <a:bodyPr>
            <a:normAutofit/>
          </a:bodyPr>
          <a:lstStyle/>
          <a:p>
            <a:r>
              <a:rPr lang="en-US" sz="1600" i="1" dirty="0">
                <a:solidFill>
                  <a:srgbClr val="8C8C8C"/>
                </a:solidFill>
                <a:effectLst/>
              </a:rPr>
              <a:t># Sit-to-stand duration analysis by medication status</a:t>
            </a:r>
            <a:br>
              <a:rPr lang="en-US" sz="1600" i="1" dirty="0">
                <a:solidFill>
                  <a:srgbClr val="8C8C8C"/>
                </a:solidFill>
                <a:effectLst/>
              </a:rPr>
            </a:br>
            <a:r>
              <a:rPr lang="en-US" sz="1600" dirty="0">
                <a:solidFill>
                  <a:srgbClr val="000080"/>
                </a:solidFill>
                <a:effectLst/>
              </a:rPr>
              <a:t>print</a:t>
            </a:r>
            <a:r>
              <a:rPr lang="en-US" sz="1600" dirty="0"/>
              <a:t>(</a:t>
            </a:r>
            <a:r>
              <a:rPr lang="en-US" sz="1600" dirty="0">
                <a:solidFill>
                  <a:srgbClr val="067D17"/>
                </a:solidFill>
                <a:effectLst/>
              </a:rPr>
              <a:t>"</a:t>
            </a:r>
            <a:r>
              <a:rPr lang="en-US" sz="1600" dirty="0">
                <a:solidFill>
                  <a:srgbClr val="0037A6"/>
                </a:solidFill>
                <a:effectLst/>
              </a:rPr>
              <a:t>\n</a:t>
            </a:r>
            <a:r>
              <a:rPr lang="en-US" sz="1600" dirty="0">
                <a:solidFill>
                  <a:srgbClr val="067D17"/>
                </a:solidFill>
                <a:effectLst/>
                <a:latin typeface="Apple Color Emoji" pitchFamily="2" charset="0"/>
              </a:rPr>
              <a:t>🕵️</a:t>
            </a:r>
            <a:r>
              <a:rPr lang="en-US" sz="1600" dirty="0">
                <a:solidFill>
                  <a:srgbClr val="067D17"/>
                </a:solidFill>
                <a:effectLst/>
              </a:rPr>
              <a:t> Sit-To-Stand Duration Analysis (On vs Off Medication):"</a:t>
            </a:r>
            <a:r>
              <a:rPr lang="en-US" sz="1600" dirty="0"/>
              <a:t>)</a:t>
            </a:r>
            <a:br>
              <a:rPr lang="en-US" sz="1600" dirty="0"/>
            </a:br>
            <a:r>
              <a:rPr lang="en-US" sz="1600" dirty="0">
                <a:solidFill>
                  <a:srgbClr val="000080"/>
                </a:solidFill>
                <a:effectLst/>
              </a:rPr>
              <a:t>print</a:t>
            </a:r>
            <a:r>
              <a:rPr lang="en-US" sz="1600" dirty="0"/>
              <a:t>(</a:t>
            </a:r>
            <a:r>
              <a:rPr lang="en-US" sz="1600" dirty="0" err="1"/>
              <a:t>sit_to_stand_df.groupby</a:t>
            </a:r>
            <a:r>
              <a:rPr lang="en-US" sz="1600" dirty="0"/>
              <a:t>(</a:t>
            </a:r>
            <a:r>
              <a:rPr lang="en-US" sz="1600" dirty="0">
                <a:solidFill>
                  <a:srgbClr val="067D17"/>
                </a:solidFill>
                <a:effectLst/>
              </a:rPr>
              <a:t>'</a:t>
            </a:r>
            <a:r>
              <a:rPr lang="en-US" sz="1600" dirty="0" err="1">
                <a:solidFill>
                  <a:srgbClr val="067D17"/>
                </a:solidFill>
                <a:effectLst/>
              </a:rPr>
              <a:t>On_or_Off_medication</a:t>
            </a:r>
            <a:r>
              <a:rPr lang="en-US" sz="1600" dirty="0">
                <a:solidFill>
                  <a:srgbClr val="067D17"/>
                </a:solidFill>
                <a:effectLst/>
              </a:rPr>
              <a:t>'</a:t>
            </a:r>
            <a:r>
              <a:rPr lang="en-US" sz="1600" dirty="0"/>
              <a:t>)[</a:t>
            </a:r>
            <a:r>
              <a:rPr lang="en-US" sz="1600" dirty="0">
                <a:solidFill>
                  <a:srgbClr val="067D17"/>
                </a:solidFill>
                <a:effectLst/>
              </a:rPr>
              <a:t>'</a:t>
            </a:r>
            <a:r>
              <a:rPr lang="en-US" sz="1600" dirty="0" err="1">
                <a:solidFill>
                  <a:srgbClr val="067D17"/>
                </a:solidFill>
                <a:effectLst/>
              </a:rPr>
              <a:t>sts_whole_episode_duration</a:t>
            </a:r>
            <a:r>
              <a:rPr lang="en-US" sz="1600" dirty="0">
                <a:solidFill>
                  <a:srgbClr val="067D17"/>
                </a:solidFill>
                <a:effectLst/>
              </a:rPr>
              <a:t>'</a:t>
            </a:r>
            <a:r>
              <a:rPr lang="en-US" sz="1600" dirty="0"/>
              <a:t>].describe())</a:t>
            </a:r>
            <a:br>
              <a:rPr lang="en-US" sz="1600" dirty="0"/>
            </a:br>
            <a:br>
              <a:rPr lang="en-US" sz="1600" dirty="0"/>
            </a:br>
            <a:r>
              <a:rPr lang="en-US" sz="1600" i="1" dirty="0">
                <a:solidFill>
                  <a:srgbClr val="8C8C8C"/>
                </a:solidFill>
                <a:effectLst/>
              </a:rPr>
              <a:t># Turning duration analysis by medication status</a:t>
            </a:r>
            <a:br>
              <a:rPr lang="en-US" sz="1600" i="1" dirty="0">
                <a:solidFill>
                  <a:srgbClr val="8C8C8C"/>
                </a:solidFill>
                <a:effectLst/>
              </a:rPr>
            </a:br>
            <a:r>
              <a:rPr lang="en-US" sz="1600" dirty="0">
                <a:solidFill>
                  <a:srgbClr val="000080"/>
                </a:solidFill>
                <a:effectLst/>
              </a:rPr>
              <a:t>print</a:t>
            </a:r>
            <a:r>
              <a:rPr lang="en-US" sz="1600" dirty="0"/>
              <a:t>(</a:t>
            </a:r>
            <a:r>
              <a:rPr lang="en-US" sz="1600" dirty="0">
                <a:solidFill>
                  <a:srgbClr val="067D17"/>
                </a:solidFill>
                <a:effectLst/>
              </a:rPr>
              <a:t>"</a:t>
            </a:r>
            <a:r>
              <a:rPr lang="en-US" sz="1600" dirty="0">
                <a:solidFill>
                  <a:srgbClr val="0037A6"/>
                </a:solidFill>
                <a:effectLst/>
              </a:rPr>
              <a:t>\n</a:t>
            </a:r>
            <a:r>
              <a:rPr lang="en-US" sz="1600" dirty="0">
                <a:solidFill>
                  <a:srgbClr val="067D17"/>
                </a:solidFill>
                <a:effectLst/>
                <a:latin typeface="Apple Color Emoji" pitchFamily="2" charset="0"/>
              </a:rPr>
              <a:t>🕵️</a:t>
            </a:r>
            <a:r>
              <a:rPr lang="en-US" sz="1600" dirty="0">
                <a:solidFill>
                  <a:srgbClr val="067D17"/>
                </a:solidFill>
                <a:effectLst/>
              </a:rPr>
              <a:t> Turning Duration Analysis (On vs Off Medication):"</a:t>
            </a:r>
            <a:r>
              <a:rPr lang="en-US" sz="1600" dirty="0"/>
              <a:t>)</a:t>
            </a:r>
            <a:br>
              <a:rPr lang="en-US" sz="1600" dirty="0"/>
            </a:br>
            <a:r>
              <a:rPr lang="en-US" sz="1600" dirty="0">
                <a:solidFill>
                  <a:srgbClr val="000080"/>
                </a:solidFill>
                <a:effectLst/>
              </a:rPr>
              <a:t>print</a:t>
            </a:r>
            <a:r>
              <a:rPr lang="en-US" sz="1600" dirty="0"/>
              <a:t>(</a:t>
            </a:r>
            <a:r>
              <a:rPr lang="en-US" sz="1600" dirty="0" err="1"/>
              <a:t>turning_df.groupby</a:t>
            </a:r>
            <a:r>
              <a:rPr lang="en-US" sz="1600" dirty="0"/>
              <a:t>(</a:t>
            </a:r>
            <a:r>
              <a:rPr lang="en-US" sz="1600" dirty="0">
                <a:solidFill>
                  <a:srgbClr val="067D17"/>
                </a:solidFill>
                <a:effectLst/>
              </a:rPr>
              <a:t>'</a:t>
            </a:r>
            <a:r>
              <a:rPr lang="en-US" sz="1600" dirty="0" err="1">
                <a:solidFill>
                  <a:srgbClr val="067D17"/>
                </a:solidFill>
                <a:effectLst/>
              </a:rPr>
              <a:t>On_or_Off_medication</a:t>
            </a:r>
            <a:r>
              <a:rPr lang="en-US" sz="1600" dirty="0">
                <a:solidFill>
                  <a:srgbClr val="067D17"/>
                </a:solidFill>
                <a:effectLst/>
              </a:rPr>
              <a:t>'</a:t>
            </a:r>
            <a:r>
              <a:rPr lang="en-US" sz="1600" dirty="0"/>
              <a:t>)[</a:t>
            </a:r>
            <a:r>
              <a:rPr lang="en-US" sz="1600" dirty="0">
                <a:solidFill>
                  <a:srgbClr val="067D17"/>
                </a:solidFill>
                <a:effectLst/>
              </a:rPr>
              <a:t>'</a:t>
            </a:r>
            <a:r>
              <a:rPr lang="en-US" sz="1600" dirty="0" err="1">
                <a:solidFill>
                  <a:srgbClr val="067D17"/>
                </a:solidFill>
                <a:effectLst/>
              </a:rPr>
              <a:t>turning_duration</a:t>
            </a:r>
            <a:r>
              <a:rPr lang="en-US" sz="1600" dirty="0">
                <a:solidFill>
                  <a:srgbClr val="067D17"/>
                </a:solidFill>
                <a:effectLst/>
              </a:rPr>
              <a:t>'</a:t>
            </a:r>
            <a:r>
              <a:rPr lang="en-US" sz="1600" dirty="0"/>
              <a:t>].describe())</a:t>
            </a:r>
          </a:p>
        </p:txBody>
      </p:sp>
      <p:pic>
        <p:nvPicPr>
          <p:cNvPr id="4" name="Picture 3">
            <a:extLst>
              <a:ext uri="{FF2B5EF4-FFF2-40B4-BE49-F238E27FC236}">
                <a16:creationId xmlns:a16="http://schemas.microsoft.com/office/drawing/2014/main" id="{720017FA-48EC-E560-FB14-BB1C00BF4E08}"/>
              </a:ext>
            </a:extLst>
          </p:cNvPr>
          <p:cNvPicPr>
            <a:picLocks noChangeAspect="1"/>
          </p:cNvPicPr>
          <p:nvPr/>
        </p:nvPicPr>
        <p:blipFill>
          <a:blip r:embed="rId2"/>
          <a:stretch>
            <a:fillRect/>
          </a:stretch>
        </p:blipFill>
        <p:spPr>
          <a:xfrm>
            <a:off x="5340095" y="1594610"/>
            <a:ext cx="6639001" cy="4720846"/>
          </a:xfrm>
          <a:prstGeom prst="rect">
            <a:avLst/>
          </a:prstGeom>
        </p:spPr>
      </p:pic>
    </p:spTree>
    <p:extLst>
      <p:ext uri="{BB962C8B-B14F-4D97-AF65-F5344CB8AC3E}">
        <p14:creationId xmlns:p14="http://schemas.microsoft.com/office/powerpoint/2010/main" val="189594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4541-D2E0-D5D1-7E89-4AF1EDC8210E}"/>
              </a:ext>
            </a:extLst>
          </p:cNvPr>
          <p:cNvSpPr>
            <a:spLocks noGrp="1"/>
          </p:cNvSpPr>
          <p:nvPr>
            <p:ph type="title"/>
          </p:nvPr>
        </p:nvSpPr>
        <p:spPr/>
        <p:txBody>
          <a:bodyPr/>
          <a:lstStyle/>
          <a:p>
            <a:r>
              <a:rPr lang="en-US" b="1" i="0" u="none" strike="noStrike" dirty="0">
                <a:solidFill>
                  <a:srgbClr val="000000"/>
                </a:solidFill>
                <a:effectLst/>
              </a:rPr>
              <a:t>Data Exploration</a:t>
            </a:r>
            <a:endParaRPr lang="en-US" dirty="0"/>
          </a:p>
        </p:txBody>
      </p:sp>
      <p:sp>
        <p:nvSpPr>
          <p:cNvPr id="3" name="Content Placeholder 2">
            <a:extLst>
              <a:ext uri="{FF2B5EF4-FFF2-40B4-BE49-F238E27FC236}">
                <a16:creationId xmlns:a16="http://schemas.microsoft.com/office/drawing/2014/main" id="{0DB0F70A-43C2-2985-9B71-75A89C3181D4}"/>
              </a:ext>
            </a:extLst>
          </p:cNvPr>
          <p:cNvSpPr>
            <a:spLocks noGrp="1"/>
          </p:cNvSpPr>
          <p:nvPr>
            <p:ph idx="1"/>
          </p:nvPr>
        </p:nvSpPr>
        <p:spPr>
          <a:xfrm>
            <a:off x="338328" y="1690688"/>
            <a:ext cx="5173472" cy="4628579"/>
          </a:xfrm>
        </p:spPr>
        <p:txBody>
          <a:bodyPr>
            <a:normAutofit/>
          </a:bodyPr>
          <a:lstStyle/>
          <a:p>
            <a:pPr marL="0" indent="0">
              <a:buNone/>
            </a:pPr>
            <a:r>
              <a:rPr lang="en-US" sz="1400" i="1" dirty="0">
                <a:solidFill>
                  <a:srgbClr val="8C8C8C"/>
                </a:solidFill>
                <a:effectLst/>
              </a:rPr>
              <a:t># For participant type (PD or Control)</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"Participant types in STS data:"</a:t>
            </a:r>
            <a:r>
              <a:rPr lang="en-US" sz="1400" dirty="0"/>
              <a:t>, </a:t>
            </a:r>
            <a:r>
              <a:rPr lang="en-US" sz="1400" dirty="0" err="1"/>
              <a:t>sit_to_stand_df</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].unique())</a:t>
            </a:r>
            <a:br>
              <a:rPr lang="en-US" sz="1400" dirty="0"/>
            </a:br>
            <a:r>
              <a:rPr lang="en-US" sz="1400" dirty="0">
                <a:solidFill>
                  <a:srgbClr val="000080"/>
                </a:solidFill>
                <a:effectLst/>
              </a:rPr>
              <a:t>print</a:t>
            </a:r>
            <a:r>
              <a:rPr lang="en-US" sz="1400" dirty="0"/>
              <a:t>(</a:t>
            </a:r>
            <a:r>
              <a:rPr lang="en-US" sz="1400" dirty="0">
                <a:solidFill>
                  <a:srgbClr val="067D17"/>
                </a:solidFill>
                <a:effectLst/>
              </a:rPr>
              <a:t>"Participant types in Turning data:"</a:t>
            </a:r>
            <a:r>
              <a:rPr lang="en-US" sz="1400" dirty="0"/>
              <a:t>, </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].unique())</a:t>
            </a:r>
            <a:br>
              <a:rPr lang="en-US" sz="1400" dirty="0"/>
            </a:br>
            <a:br>
              <a:rPr lang="en-US" sz="1400" dirty="0"/>
            </a:br>
            <a:r>
              <a:rPr lang="en-US" sz="1400" i="1" dirty="0">
                <a:solidFill>
                  <a:srgbClr val="8C8C8C"/>
                </a:solidFill>
                <a:effectLst/>
              </a:rPr>
              <a:t># Count frequency of medication status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Medication</a:t>
            </a:r>
            <a:r>
              <a:rPr lang="en-US" sz="1400" dirty="0">
                <a:solidFill>
                  <a:srgbClr val="067D17"/>
                </a:solidFill>
                <a:effectLst/>
              </a:rPr>
              <a:t> Status in Turning data:"</a:t>
            </a:r>
            <a:r>
              <a:rPr lang="en-US" sz="1400" dirty="0"/>
              <a:t>)</a:t>
            </a:r>
            <a:br>
              <a:rPr lang="en-US" sz="1400" dirty="0"/>
            </a:br>
            <a:r>
              <a:rPr lang="en-US" sz="1400" dirty="0">
                <a:solidFill>
                  <a:srgbClr val="000080"/>
                </a:solidFill>
                <a:effectLst/>
              </a:rPr>
              <a:t>print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a:t>
            </a:r>
            <a:r>
              <a:rPr lang="en-US" sz="1400" dirty="0" err="1"/>
              <a:t>value_counts</a:t>
            </a:r>
            <a:r>
              <a:rPr lang="en-US" sz="1400" dirty="0"/>
              <a:t>())</a:t>
            </a:r>
            <a:br>
              <a:rPr lang="en-US" sz="1400" dirty="0"/>
            </a:br>
            <a:br>
              <a:rPr lang="en-US" sz="1400" dirty="0"/>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Medication</a:t>
            </a:r>
            <a:r>
              <a:rPr lang="en-US" sz="1400" dirty="0">
                <a:solidFill>
                  <a:srgbClr val="067D17"/>
                </a:solidFill>
                <a:effectLst/>
              </a:rPr>
              <a:t> Status in STS data:"</a:t>
            </a:r>
            <a:r>
              <a:rPr lang="en-US" sz="1400" dirty="0"/>
              <a:t>)</a:t>
            </a:r>
            <a:br>
              <a:rPr lang="en-US" sz="1400" dirty="0"/>
            </a:br>
            <a:r>
              <a:rPr lang="en-US" sz="1400" dirty="0">
                <a:solidFill>
                  <a:srgbClr val="000080"/>
                </a:solidFill>
                <a:effectLst/>
              </a:rPr>
              <a:t>print</a:t>
            </a:r>
            <a:r>
              <a:rPr lang="en-US" sz="1400" dirty="0"/>
              <a:t>(</a:t>
            </a:r>
            <a:r>
              <a:rPr lang="en-US" sz="1400" dirty="0" err="1"/>
              <a:t>sit_to_stand_df</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a:t>
            </a:r>
            <a:r>
              <a:rPr lang="en-US" sz="1400" dirty="0" err="1"/>
              <a:t>value_counts</a:t>
            </a:r>
            <a:r>
              <a:rPr lang="en-US" sz="1400" dirty="0"/>
              <a:t>())</a:t>
            </a:r>
            <a:br>
              <a:rPr lang="en-US" sz="1400" dirty="0"/>
            </a:br>
            <a:br>
              <a:rPr lang="en-US" sz="1400" dirty="0"/>
            </a:br>
            <a:r>
              <a:rPr lang="en-US" sz="1400" i="1" dirty="0">
                <a:solidFill>
                  <a:srgbClr val="8C8C8C"/>
                </a:solidFill>
                <a:effectLst/>
              </a:rPr>
              <a:t># Distribution of turning angles</a:t>
            </a:r>
            <a:br>
              <a:rPr lang="en-US" sz="1400" i="1" dirty="0">
                <a:solidFill>
                  <a:srgbClr val="8C8C8C"/>
                </a:solidFill>
                <a:effectLst/>
              </a:rPr>
            </a:br>
            <a:r>
              <a:rPr lang="en-US" sz="1400" dirty="0">
                <a:solidFill>
                  <a:srgbClr val="000080"/>
                </a:solidFill>
                <a:effectLst/>
              </a:rPr>
              <a:t>print</a:t>
            </a:r>
            <a:r>
              <a:rPr lang="en-US" sz="1400" dirty="0"/>
              <a:t>(</a:t>
            </a:r>
            <a:r>
              <a:rPr lang="en-US" sz="1400" dirty="0">
                <a:solidFill>
                  <a:srgbClr val="067D17"/>
                </a:solidFill>
                <a:effectLst/>
              </a:rPr>
              <a:t>"</a:t>
            </a:r>
            <a:r>
              <a:rPr lang="en-US" sz="1400" dirty="0">
                <a:solidFill>
                  <a:srgbClr val="0037A6"/>
                </a:solidFill>
                <a:effectLst/>
              </a:rPr>
              <a:t>\</a:t>
            </a:r>
            <a:r>
              <a:rPr lang="en-US" sz="1400" dirty="0" err="1">
                <a:solidFill>
                  <a:srgbClr val="0037A6"/>
                </a:solidFill>
                <a:effectLst/>
              </a:rPr>
              <a:t>n</a:t>
            </a:r>
            <a:r>
              <a:rPr lang="en-US" sz="1400" dirty="0" err="1">
                <a:solidFill>
                  <a:srgbClr val="067D17"/>
                </a:solidFill>
                <a:effectLst/>
              </a:rPr>
              <a:t>Turning</a:t>
            </a:r>
            <a:r>
              <a:rPr lang="en-US" sz="1400" dirty="0">
                <a:solidFill>
                  <a:srgbClr val="067D17"/>
                </a:solidFill>
                <a:effectLst/>
              </a:rPr>
              <a:t> Angle Distribution:"</a:t>
            </a:r>
            <a:r>
              <a:rPr lang="en-US" sz="1400" dirty="0"/>
              <a:t>)</a:t>
            </a:r>
            <a:br>
              <a:rPr lang="en-US" sz="1400" dirty="0"/>
            </a:br>
            <a:r>
              <a:rPr lang="en-US" sz="1400" dirty="0">
                <a:solidFill>
                  <a:srgbClr val="000080"/>
                </a:solidFill>
                <a:effectLst/>
              </a:rPr>
              <a:t>print</a:t>
            </a:r>
            <a:r>
              <a:rPr lang="en-US" sz="1400" dirty="0"/>
              <a:t>(</a:t>
            </a:r>
            <a:r>
              <a:rPr lang="en-US" sz="1400" dirty="0" err="1"/>
              <a:t>turning_df</a:t>
            </a:r>
            <a:r>
              <a:rPr lang="en-US" sz="1400" dirty="0"/>
              <a:t>[</a:t>
            </a:r>
            <a:r>
              <a:rPr lang="en-US" sz="1400" dirty="0">
                <a:solidFill>
                  <a:srgbClr val="067D17"/>
                </a:solidFill>
                <a:effectLst/>
              </a:rPr>
              <a:t>"turning_angle"</a:t>
            </a:r>
            <a:r>
              <a:rPr lang="en-US" sz="1400" dirty="0"/>
              <a:t>].</a:t>
            </a:r>
            <a:r>
              <a:rPr lang="en-US" sz="1400" dirty="0" err="1"/>
              <a:t>value_counts</a:t>
            </a:r>
            <a:r>
              <a:rPr lang="en-US" sz="1400" dirty="0"/>
              <a:t>())</a:t>
            </a:r>
          </a:p>
        </p:txBody>
      </p:sp>
      <p:pic>
        <p:nvPicPr>
          <p:cNvPr id="4" name="Picture 3">
            <a:extLst>
              <a:ext uri="{FF2B5EF4-FFF2-40B4-BE49-F238E27FC236}">
                <a16:creationId xmlns:a16="http://schemas.microsoft.com/office/drawing/2014/main" id="{43481596-BDE0-8453-E479-6A06A87DD170}"/>
              </a:ext>
            </a:extLst>
          </p:cNvPr>
          <p:cNvPicPr>
            <a:picLocks noChangeAspect="1"/>
          </p:cNvPicPr>
          <p:nvPr/>
        </p:nvPicPr>
        <p:blipFill>
          <a:blip r:embed="rId2"/>
          <a:stretch>
            <a:fillRect/>
          </a:stretch>
        </p:blipFill>
        <p:spPr>
          <a:xfrm>
            <a:off x="5759704" y="469900"/>
            <a:ext cx="5842000" cy="5918200"/>
          </a:xfrm>
          <a:prstGeom prst="rect">
            <a:avLst/>
          </a:prstGeom>
        </p:spPr>
      </p:pic>
    </p:spTree>
    <p:extLst>
      <p:ext uri="{BB962C8B-B14F-4D97-AF65-F5344CB8AC3E}">
        <p14:creationId xmlns:p14="http://schemas.microsoft.com/office/powerpoint/2010/main" val="14851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F22A-D143-E3FB-DE42-893F9CFAA063}"/>
              </a:ext>
            </a:extLst>
          </p:cNvPr>
          <p:cNvSpPr>
            <a:spLocks noGrp="1"/>
          </p:cNvSpPr>
          <p:nvPr>
            <p:ph type="title"/>
          </p:nvPr>
        </p:nvSpPr>
        <p:spPr/>
        <p:txBody>
          <a:bodyPr/>
          <a:lstStyle/>
          <a:p>
            <a:r>
              <a:rPr lang="en-US" b="1" dirty="0">
                <a:solidFill>
                  <a:srgbClr val="000000"/>
                </a:solidFill>
              </a:rPr>
              <a:t>Data Exploration- Distribution of Turning Steps</a:t>
            </a:r>
          </a:p>
        </p:txBody>
      </p:sp>
      <p:sp>
        <p:nvSpPr>
          <p:cNvPr id="3" name="Content Placeholder 2">
            <a:extLst>
              <a:ext uri="{FF2B5EF4-FFF2-40B4-BE49-F238E27FC236}">
                <a16:creationId xmlns:a16="http://schemas.microsoft.com/office/drawing/2014/main" id="{AA8EB438-1D6E-57E2-1452-117FF9980422}"/>
              </a:ext>
            </a:extLst>
          </p:cNvPr>
          <p:cNvSpPr>
            <a:spLocks noGrp="1"/>
          </p:cNvSpPr>
          <p:nvPr>
            <p:ph idx="1"/>
          </p:nvPr>
        </p:nvSpPr>
        <p:spPr>
          <a:xfrm>
            <a:off x="728472" y="1889759"/>
            <a:ext cx="4953000" cy="4437889"/>
          </a:xfrm>
        </p:spPr>
        <p:txBody>
          <a:bodyPr>
            <a:normAutofit/>
          </a:bodyPr>
          <a:lstStyle/>
          <a:p>
            <a:pPr marL="0" indent="0">
              <a:buNone/>
            </a:pPr>
            <a:r>
              <a:rPr lang="en-US" sz="1400" dirty="0" err="1"/>
              <a:t>sns.histplot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 </a:t>
            </a:r>
            <a:r>
              <a:rPr lang="en-US" sz="1400" dirty="0">
                <a:solidFill>
                  <a:srgbClr val="660099"/>
                </a:solidFill>
                <a:effectLst/>
              </a:rPr>
              <a:t>bins</a:t>
            </a:r>
            <a:r>
              <a:rPr lang="en-US" sz="1400" dirty="0"/>
              <a:t>=</a:t>
            </a:r>
            <a:r>
              <a:rPr lang="en-US" sz="1400" dirty="0">
                <a:solidFill>
                  <a:srgbClr val="000080"/>
                </a:solidFill>
                <a:effectLst/>
              </a:rPr>
              <a:t>range</a:t>
            </a:r>
            <a:r>
              <a:rPr lang="en-US" sz="1400" dirty="0"/>
              <a:t>(</a:t>
            </a:r>
            <a:r>
              <a:rPr lang="en-US" sz="1400" dirty="0">
                <a:solidFill>
                  <a:srgbClr val="000080"/>
                </a:solidFill>
                <a:effectLst/>
              </a:rPr>
              <a:t>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].min()),</a:t>
            </a:r>
            <a:br>
              <a:rPr lang="en-US" sz="1400" dirty="0"/>
            </a:br>
            <a:r>
              <a:rPr lang="en-US" sz="1400" dirty="0"/>
              <a:t>                                                                  </a:t>
            </a:r>
            <a:r>
              <a:rPr lang="en-US" sz="1400" dirty="0">
                <a:solidFill>
                  <a:srgbClr val="000080"/>
                </a:solidFill>
                <a:effectLst/>
              </a:rPr>
              <a:t>int</a:t>
            </a:r>
            <a:r>
              <a:rPr lang="en-US" sz="1400" dirty="0"/>
              <a:t>(</a:t>
            </a:r>
            <a:r>
              <a:rPr lang="en-US" sz="1400" dirty="0" err="1"/>
              <a:t>turning_df</a:t>
            </a:r>
            <a:r>
              <a:rPr lang="en-US" sz="1400" dirty="0"/>
              <a:t>[</a:t>
            </a:r>
            <a:r>
              <a:rPr lang="en-US" sz="1400" dirty="0">
                <a:solidFill>
                  <a:srgbClr val="067D17"/>
                </a:solidFill>
                <a:effectLst/>
              </a:rPr>
              <a:t>"</a:t>
            </a:r>
            <a:r>
              <a:rPr lang="en-US" sz="1400" dirty="0" err="1">
                <a:solidFill>
                  <a:srgbClr val="067D17"/>
                </a:solidFill>
                <a:effectLst/>
              </a:rPr>
              <a:t>number_of_turning_steps</a:t>
            </a:r>
            <a:r>
              <a:rPr lang="en-US" sz="1400" dirty="0">
                <a:solidFill>
                  <a:srgbClr val="067D17"/>
                </a:solidFill>
                <a:effectLst/>
              </a:rPr>
              <a:t>"</a:t>
            </a:r>
            <a:r>
              <a:rPr lang="en-US" sz="1400" dirty="0"/>
              <a:t>].max()) + </a:t>
            </a:r>
            <a:r>
              <a:rPr lang="en-US" sz="1400" dirty="0">
                <a:solidFill>
                  <a:srgbClr val="1750EB"/>
                </a:solidFill>
                <a:effectLst/>
              </a:rPr>
              <a:t>1</a:t>
            </a:r>
            <a:r>
              <a:rPr lang="en-US" sz="1400" dirty="0"/>
              <a:t>),</a:t>
            </a:r>
            <a:br>
              <a:rPr lang="en-US" sz="1400" dirty="0"/>
            </a:br>
            <a:r>
              <a:rPr lang="en-US" sz="1400" dirty="0"/>
              <a:t>             </a:t>
            </a:r>
            <a:r>
              <a:rPr lang="en-US" sz="1400" dirty="0" err="1">
                <a:solidFill>
                  <a:srgbClr val="660099"/>
                </a:solidFill>
                <a:effectLst/>
              </a:rPr>
              <a:t>kde</a:t>
            </a:r>
            <a:r>
              <a:rPr lang="en-US" sz="1400" dirty="0"/>
              <a:t>=</a:t>
            </a:r>
            <a:r>
              <a:rPr lang="en-US" sz="1400" dirty="0">
                <a:solidFill>
                  <a:srgbClr val="0033B3"/>
                </a:solidFill>
                <a:effectLst/>
              </a:rPr>
              <a:t>False</a:t>
            </a:r>
            <a:r>
              <a:rPr lang="en-US" sz="1400" dirty="0"/>
              <a:t>)</a:t>
            </a:r>
            <a:br>
              <a:rPr lang="en-US" sz="1400" dirty="0"/>
            </a:br>
            <a:r>
              <a:rPr lang="en-US" sz="1400" dirty="0" err="1"/>
              <a:t>plt.title</a:t>
            </a:r>
            <a:r>
              <a:rPr lang="en-US" sz="1400" dirty="0"/>
              <a:t>(</a:t>
            </a:r>
            <a:r>
              <a:rPr lang="en-US" sz="1400" dirty="0">
                <a:solidFill>
                  <a:srgbClr val="067D17"/>
                </a:solidFill>
                <a:effectLst/>
              </a:rPr>
              <a:t>"Distribution of Turning Steps"</a:t>
            </a:r>
            <a:r>
              <a:rPr lang="en-US" sz="1400" dirty="0"/>
              <a:t>)</a:t>
            </a:r>
            <a:br>
              <a:rPr lang="en-US" sz="1400" dirty="0"/>
            </a:br>
            <a:r>
              <a:rPr lang="en-US" sz="1400" dirty="0" err="1"/>
              <a:t>plt.xlabel</a:t>
            </a:r>
            <a:r>
              <a:rPr lang="en-US" sz="1400" dirty="0"/>
              <a:t>(</a:t>
            </a:r>
            <a:r>
              <a:rPr lang="en-US" sz="1400" dirty="0">
                <a:solidFill>
                  <a:srgbClr val="067D17"/>
                </a:solidFill>
                <a:effectLst/>
              </a:rPr>
              <a:t>"Number of Turning Steps"</a:t>
            </a:r>
            <a:r>
              <a:rPr lang="en-US" sz="1400" dirty="0"/>
              <a:t>)</a:t>
            </a:r>
            <a:br>
              <a:rPr lang="en-US" sz="1400" dirty="0"/>
            </a:br>
            <a:r>
              <a:rPr lang="en-US" sz="1400" dirty="0" err="1"/>
              <a:t>plt.ylabel</a:t>
            </a:r>
            <a:r>
              <a:rPr lang="en-US" sz="1400" dirty="0"/>
              <a:t>(</a:t>
            </a:r>
            <a:r>
              <a:rPr lang="en-US" sz="1400" dirty="0">
                <a:solidFill>
                  <a:srgbClr val="067D17"/>
                </a:solidFill>
                <a:effectLst/>
              </a:rPr>
              <a:t>"Count"</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95358D70-1340-2492-9AEC-439693DD5091}"/>
              </a:ext>
            </a:extLst>
          </p:cNvPr>
          <p:cNvPicPr>
            <a:picLocks noChangeAspect="1"/>
          </p:cNvPicPr>
          <p:nvPr/>
        </p:nvPicPr>
        <p:blipFill>
          <a:blip r:embed="rId2"/>
          <a:stretch>
            <a:fillRect/>
          </a:stretch>
        </p:blipFill>
        <p:spPr>
          <a:xfrm>
            <a:off x="5681472" y="1687349"/>
            <a:ext cx="5851705" cy="4640299"/>
          </a:xfrm>
          <a:prstGeom prst="rect">
            <a:avLst/>
          </a:prstGeom>
        </p:spPr>
      </p:pic>
    </p:spTree>
    <p:extLst>
      <p:ext uri="{BB962C8B-B14F-4D97-AF65-F5344CB8AC3E}">
        <p14:creationId xmlns:p14="http://schemas.microsoft.com/office/powerpoint/2010/main" val="417687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D3BD-3D86-797D-4642-4EC9C6A703D2}"/>
              </a:ext>
            </a:extLst>
          </p:cNvPr>
          <p:cNvSpPr>
            <a:spLocks noGrp="1"/>
          </p:cNvSpPr>
          <p:nvPr>
            <p:ph type="title"/>
          </p:nvPr>
        </p:nvSpPr>
        <p:spPr/>
        <p:txBody>
          <a:bodyPr/>
          <a:lstStyle/>
          <a:p>
            <a:r>
              <a:rPr lang="en-US" b="1" i="0" u="none" strike="noStrike" dirty="0">
                <a:solidFill>
                  <a:srgbClr val="000000"/>
                </a:solidFill>
                <a:effectLst/>
              </a:rPr>
              <a:t>Data </a:t>
            </a:r>
            <a:r>
              <a:rPr lang="en-US" b="1" dirty="0">
                <a:solidFill>
                  <a:srgbClr val="000000"/>
                </a:solidFill>
              </a:rPr>
              <a:t>Exploration- Turning Duration by Participant Type</a:t>
            </a:r>
          </a:p>
        </p:txBody>
      </p:sp>
      <p:sp>
        <p:nvSpPr>
          <p:cNvPr id="3" name="Content Placeholder 2">
            <a:extLst>
              <a:ext uri="{FF2B5EF4-FFF2-40B4-BE49-F238E27FC236}">
                <a16:creationId xmlns:a16="http://schemas.microsoft.com/office/drawing/2014/main" id="{505A34EA-57E1-B9D2-571C-1A261DC56195}"/>
              </a:ext>
            </a:extLst>
          </p:cNvPr>
          <p:cNvSpPr>
            <a:spLocks noGrp="1"/>
          </p:cNvSpPr>
          <p:nvPr>
            <p:ph idx="1"/>
          </p:nvPr>
        </p:nvSpPr>
        <p:spPr>
          <a:xfrm>
            <a:off x="838200" y="1690688"/>
            <a:ext cx="4383024" cy="4600384"/>
          </a:xfrm>
        </p:spPr>
        <p:txBody>
          <a:bodyPr>
            <a:normAutofit/>
          </a:bodyPr>
          <a:lstStyle/>
          <a:p>
            <a:pPr marL="0" indent="0">
              <a:buNone/>
            </a:pPr>
            <a:r>
              <a:rPr lang="en-US" sz="1400" dirty="0">
                <a:solidFill>
                  <a:srgbClr val="0033B3"/>
                </a:solidFill>
                <a:effectLst/>
              </a:rPr>
              <a:t>import </a:t>
            </a:r>
            <a:r>
              <a:rPr lang="en-US" sz="1400" dirty="0"/>
              <a:t>seaborn </a:t>
            </a:r>
            <a:r>
              <a:rPr lang="en-US" sz="1400" dirty="0">
                <a:solidFill>
                  <a:srgbClr val="0033B3"/>
                </a:solidFill>
                <a:effectLst/>
              </a:rPr>
              <a:t>as </a:t>
            </a:r>
            <a:r>
              <a:rPr lang="en-US" sz="1400" dirty="0" err="1"/>
              <a:t>sns</a:t>
            </a:r>
            <a:br>
              <a:rPr lang="en-US" sz="1400" dirty="0"/>
            </a:br>
            <a:r>
              <a:rPr lang="en-US" sz="1400" dirty="0">
                <a:solidFill>
                  <a:srgbClr val="0033B3"/>
                </a:solidFill>
                <a:effectLst/>
              </a:rPr>
              <a:t>import </a:t>
            </a:r>
            <a:r>
              <a:rPr lang="en-US" sz="1400" dirty="0" err="1"/>
              <a:t>matplotlib.pyplot</a:t>
            </a:r>
            <a:r>
              <a:rPr lang="en-US" sz="1400" dirty="0"/>
              <a:t> </a:t>
            </a:r>
            <a:r>
              <a:rPr lang="en-US" sz="1400" dirty="0">
                <a:solidFill>
                  <a:srgbClr val="0033B3"/>
                </a:solidFill>
                <a:effectLst/>
              </a:rPr>
              <a:t>as </a:t>
            </a:r>
            <a:r>
              <a:rPr lang="en-US" sz="1400" dirty="0" err="1"/>
              <a:t>plt</a:t>
            </a:r>
            <a:br>
              <a:rPr lang="en-US" sz="1400" dirty="0"/>
            </a:br>
            <a:br>
              <a:rPr lang="en-US" sz="1400" dirty="0"/>
            </a:br>
            <a:r>
              <a:rPr lang="en-US" sz="1400" dirty="0" err="1"/>
              <a:t>sns.boxplot</a:t>
            </a:r>
            <a:r>
              <a:rPr lang="en-US" sz="1400" dirty="0"/>
              <a:t>(</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turning_duration</a:t>
            </a:r>
            <a:r>
              <a:rPr lang="en-US" sz="1400" dirty="0">
                <a:solidFill>
                  <a:srgbClr val="067D17"/>
                </a:solidFill>
                <a:effectLst/>
              </a:rPr>
              <a:t>"</a:t>
            </a:r>
            <a:r>
              <a:rPr lang="en-US" sz="1400" dirty="0"/>
              <a:t>, </a:t>
            </a:r>
            <a:r>
              <a:rPr lang="en-US" sz="1400" dirty="0">
                <a:solidFill>
                  <a:srgbClr val="660099"/>
                </a:solidFill>
                <a:effectLst/>
              </a:rPr>
              <a:t>data</a:t>
            </a:r>
            <a:r>
              <a:rPr lang="en-US" sz="1400" dirty="0"/>
              <a:t>=</a:t>
            </a:r>
            <a:r>
              <a:rPr lang="en-US" sz="1400" dirty="0" err="1"/>
              <a:t>turning_df</a:t>
            </a:r>
            <a:r>
              <a:rPr lang="en-US" sz="1400" dirty="0"/>
              <a:t>)</a:t>
            </a:r>
            <a:br>
              <a:rPr lang="en-US" sz="1400" dirty="0"/>
            </a:br>
            <a:r>
              <a:rPr lang="en-US" sz="1400" dirty="0" err="1"/>
              <a:t>plt.title</a:t>
            </a:r>
            <a:r>
              <a:rPr lang="en-US" sz="1400" dirty="0"/>
              <a:t>(</a:t>
            </a:r>
            <a:r>
              <a:rPr lang="en-US" sz="1400" dirty="0">
                <a:solidFill>
                  <a:srgbClr val="067D17"/>
                </a:solidFill>
                <a:effectLst/>
              </a:rPr>
              <a:t>"Turning Duration by Participant Type"</a:t>
            </a:r>
            <a:r>
              <a:rPr lang="en-US" sz="1400" dirty="0"/>
              <a:t>)</a:t>
            </a:r>
            <a:br>
              <a:rPr lang="en-US" sz="1400" dirty="0"/>
            </a:br>
            <a:r>
              <a:rPr lang="en-US" sz="1400" dirty="0" err="1"/>
              <a:t>plt.xlabel</a:t>
            </a:r>
            <a:r>
              <a:rPr lang="en-US" sz="1400" dirty="0"/>
              <a:t>(</a:t>
            </a:r>
            <a:r>
              <a:rPr lang="en-US" sz="1400" dirty="0">
                <a:solidFill>
                  <a:srgbClr val="067D17"/>
                </a:solidFill>
                <a:effectLst/>
              </a:rPr>
              <a:t>"Participant Type"</a:t>
            </a:r>
            <a:r>
              <a:rPr lang="en-US" sz="1400" dirty="0"/>
              <a:t>)</a:t>
            </a:r>
            <a:br>
              <a:rPr lang="en-US" sz="1400" dirty="0"/>
            </a:br>
            <a:r>
              <a:rPr lang="en-US" sz="1400" dirty="0" err="1"/>
              <a:t>plt.ylabel</a:t>
            </a:r>
            <a:r>
              <a:rPr lang="en-US" sz="1400" dirty="0"/>
              <a:t>(</a:t>
            </a:r>
            <a:r>
              <a:rPr lang="en-US" sz="1400" dirty="0">
                <a:solidFill>
                  <a:srgbClr val="067D17"/>
                </a:solidFill>
                <a:effectLst/>
              </a:rPr>
              <a:t>"Turning Duration (s)"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450B65C7-9807-77E2-4998-0AC59A399AFE}"/>
              </a:ext>
            </a:extLst>
          </p:cNvPr>
          <p:cNvPicPr>
            <a:picLocks noChangeAspect="1"/>
          </p:cNvPicPr>
          <p:nvPr/>
        </p:nvPicPr>
        <p:blipFill>
          <a:blip r:embed="rId2"/>
          <a:stretch>
            <a:fillRect/>
          </a:stretch>
        </p:blipFill>
        <p:spPr>
          <a:xfrm>
            <a:off x="5221224" y="1690687"/>
            <a:ext cx="6287958" cy="4678363"/>
          </a:xfrm>
          <a:prstGeom prst="rect">
            <a:avLst/>
          </a:prstGeom>
        </p:spPr>
      </p:pic>
    </p:spTree>
    <p:extLst>
      <p:ext uri="{BB962C8B-B14F-4D97-AF65-F5344CB8AC3E}">
        <p14:creationId xmlns:p14="http://schemas.microsoft.com/office/powerpoint/2010/main" val="399149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3B44-DAEC-F32F-5AD8-D4CAA83A123B}"/>
              </a:ext>
            </a:extLst>
          </p:cNvPr>
          <p:cNvSpPr>
            <a:spLocks noGrp="1"/>
          </p:cNvSpPr>
          <p:nvPr>
            <p:ph type="title"/>
          </p:nvPr>
        </p:nvSpPr>
        <p:spPr/>
        <p:txBody>
          <a:bodyPr/>
          <a:lstStyle/>
          <a:p>
            <a:r>
              <a:rPr lang="en-US" b="1" i="0" u="none" strike="noStrike">
                <a:solidFill>
                  <a:srgbClr val="000000"/>
                </a:solidFill>
                <a:effectLst/>
              </a:rPr>
              <a:t>Introduction</a:t>
            </a:r>
            <a:br>
              <a:rPr lang="en-US" b="1" i="0" u="none" strike="noStrike">
                <a:solidFill>
                  <a:srgbClr val="000000"/>
                </a:solidFill>
                <a:effectLst/>
              </a:rPr>
            </a:br>
            <a:endParaRPr lang="en-US" dirty="0"/>
          </a:p>
        </p:txBody>
      </p:sp>
      <p:sp>
        <p:nvSpPr>
          <p:cNvPr id="3" name="Content Placeholder 2">
            <a:extLst>
              <a:ext uri="{FF2B5EF4-FFF2-40B4-BE49-F238E27FC236}">
                <a16:creationId xmlns:a16="http://schemas.microsoft.com/office/drawing/2014/main" id="{78065158-179F-9E40-F63F-6F4CCD0E3590}"/>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000000"/>
                </a:solidFill>
                <a:effectLst/>
              </a:rPr>
              <a:t>Overview of Parkinson's Disease (PD)</a:t>
            </a:r>
          </a:p>
          <a:p>
            <a:pPr algn="l">
              <a:buFont typeface="Arial" panose="020B0604020202020204" pitchFamily="34" charset="0"/>
              <a:buChar char="•"/>
            </a:pPr>
            <a:r>
              <a:rPr lang="en-US" b="0" i="1" u="none" strike="noStrike" dirty="0">
                <a:solidFill>
                  <a:srgbClr val="000000"/>
                </a:solidFill>
                <a:effectLst/>
              </a:rPr>
              <a:t>Purpose of REMAP Dataset</a:t>
            </a:r>
            <a:endParaRPr lang="en-US" b="0" i="0" u="none" strike="noStrike" dirty="0">
              <a:solidFill>
                <a:srgbClr val="000000"/>
              </a:solidFill>
              <a:effectLst/>
            </a:endParaRPr>
          </a:p>
          <a:p>
            <a:pPr marL="742950" lvl="1" indent="-285750" algn="l">
              <a:buFont typeface="Arial" panose="020B0604020202020204" pitchFamily="34" charset="0"/>
              <a:buChar char="•"/>
            </a:pPr>
            <a:r>
              <a:rPr lang="en-US" b="0" i="1" u="none" strike="noStrike" dirty="0">
                <a:solidFill>
                  <a:srgbClr val="000000"/>
                </a:solidFill>
                <a:effectLst/>
              </a:rPr>
              <a:t>Capture real-wo</a:t>
            </a:r>
            <a:r>
              <a:rPr lang="en-US" b="0" i="0" u="none" strike="noStrike" dirty="0">
                <a:solidFill>
                  <a:srgbClr val="000000"/>
                </a:solidFill>
                <a:effectLst/>
              </a:rPr>
              <a:t>rld mobility activities in PD patients</a:t>
            </a:r>
          </a:p>
          <a:p>
            <a:pPr marL="742950" lvl="1" indent="-285750" algn="l">
              <a:buFont typeface="Arial" panose="020B0604020202020204" pitchFamily="34" charset="0"/>
              <a:buChar char="•"/>
            </a:pPr>
            <a:r>
              <a:rPr lang="en-US" b="0" i="0" u="none" strike="noStrike" dirty="0">
                <a:solidFill>
                  <a:srgbClr val="000000"/>
                </a:solidFill>
                <a:effectLst/>
              </a:rPr>
              <a:t>Provide 2D/3D skeletal data and labeled Sit-to-Stand (STS) and Turning episodes</a:t>
            </a:r>
          </a:p>
          <a:p>
            <a:pPr algn="l">
              <a:buFont typeface="Arial" panose="020B0604020202020204" pitchFamily="34" charset="0"/>
              <a:buChar char="•"/>
            </a:pPr>
            <a:r>
              <a:rPr lang="en-US" b="0" i="0" u="none" strike="noStrike" dirty="0">
                <a:solidFill>
                  <a:srgbClr val="000000"/>
                </a:solidFill>
                <a:effectLst/>
              </a:rPr>
              <a:t>Source: University of Bristol, PD SENSORS study</a:t>
            </a:r>
          </a:p>
        </p:txBody>
      </p:sp>
    </p:spTree>
    <p:extLst>
      <p:ext uri="{BB962C8B-B14F-4D97-AF65-F5344CB8AC3E}">
        <p14:creationId xmlns:p14="http://schemas.microsoft.com/office/powerpoint/2010/main" val="342310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1A6-DEC3-5588-9AD5-78F91B9DE3D6}"/>
              </a:ext>
            </a:extLst>
          </p:cNvPr>
          <p:cNvSpPr>
            <a:spLocks noGrp="1"/>
          </p:cNvSpPr>
          <p:nvPr>
            <p:ph type="title"/>
          </p:nvPr>
        </p:nvSpPr>
        <p:spPr/>
        <p:txBody>
          <a:bodyPr/>
          <a:lstStyle/>
          <a:p>
            <a:r>
              <a:rPr lang="en-US" b="1" dirty="0">
                <a:solidFill>
                  <a:srgbClr val="000000"/>
                </a:solidFill>
              </a:rPr>
              <a:t>Data Exploration-</a:t>
            </a:r>
            <a:r>
              <a:rPr lang="en-US" sz="4400" dirty="0">
                <a:solidFill>
                  <a:srgbClr val="067D17"/>
                </a:solidFill>
                <a:effectLst/>
              </a:rPr>
              <a:t> </a:t>
            </a:r>
            <a:r>
              <a:rPr lang="en-US" b="1" dirty="0">
                <a:solidFill>
                  <a:srgbClr val="000000"/>
                </a:solidFill>
              </a:rPr>
              <a:t>STS Whole Episode Duration by Participant Type</a:t>
            </a:r>
          </a:p>
        </p:txBody>
      </p:sp>
      <p:sp>
        <p:nvSpPr>
          <p:cNvPr id="3" name="Content Placeholder 2">
            <a:extLst>
              <a:ext uri="{FF2B5EF4-FFF2-40B4-BE49-F238E27FC236}">
                <a16:creationId xmlns:a16="http://schemas.microsoft.com/office/drawing/2014/main" id="{52097B2E-7D46-0A6B-8CD3-E589F0181963}"/>
              </a:ext>
            </a:extLst>
          </p:cNvPr>
          <p:cNvSpPr>
            <a:spLocks noGrp="1"/>
          </p:cNvSpPr>
          <p:nvPr>
            <p:ph idx="1"/>
          </p:nvPr>
        </p:nvSpPr>
        <p:spPr>
          <a:xfrm>
            <a:off x="838200" y="1690688"/>
            <a:ext cx="4648200" cy="4486275"/>
          </a:xfrm>
        </p:spPr>
        <p:txBody>
          <a:bodyPr>
            <a:normAutofit/>
          </a:bodyPr>
          <a:lstStyle/>
          <a:p>
            <a:pPr marL="0" indent="0">
              <a:buNone/>
            </a:pPr>
            <a:r>
              <a:rPr lang="en-US" sz="1400" dirty="0" err="1"/>
              <a:t>sns.boxplot</a:t>
            </a:r>
            <a:r>
              <a:rPr lang="en-US" sz="1400" dirty="0"/>
              <a:t>(</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PD_or_C</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sts_whole_episode_duration</a:t>
            </a:r>
            <a:r>
              <a:rPr lang="en-US" sz="1400" dirty="0">
                <a:solidFill>
                  <a:srgbClr val="067D17"/>
                </a:solidFill>
                <a:effectLst/>
              </a:rPr>
              <a:t>"</a:t>
            </a:r>
            <a:r>
              <a:rPr lang="en-US" sz="1400" dirty="0"/>
              <a:t>, </a:t>
            </a:r>
            <a:r>
              <a:rPr lang="en-US" sz="1400" dirty="0">
                <a:solidFill>
                  <a:srgbClr val="660099"/>
                </a:solidFill>
                <a:effectLst/>
              </a:rPr>
              <a:t>data</a:t>
            </a:r>
            <a:r>
              <a:rPr lang="en-US" sz="1400" dirty="0"/>
              <a:t>=</a:t>
            </a:r>
            <a:r>
              <a:rPr lang="en-US" sz="1400" dirty="0" err="1"/>
              <a:t>sit_to_stand_df</a:t>
            </a:r>
            <a:r>
              <a:rPr lang="en-US" sz="1400" dirty="0"/>
              <a:t>)</a:t>
            </a:r>
            <a:br>
              <a:rPr lang="en-US" sz="1400" dirty="0"/>
            </a:br>
            <a:r>
              <a:rPr lang="en-US" sz="1400" dirty="0" err="1"/>
              <a:t>plt.title</a:t>
            </a:r>
            <a:r>
              <a:rPr lang="en-US" sz="1400" dirty="0"/>
              <a:t>(</a:t>
            </a:r>
            <a:r>
              <a:rPr lang="en-US" sz="1400" dirty="0">
                <a:solidFill>
                  <a:srgbClr val="067D17"/>
                </a:solidFill>
                <a:effectLst/>
              </a:rPr>
              <a:t>"STS Whole Episode Duration by Participant Type"</a:t>
            </a:r>
            <a:r>
              <a:rPr lang="en-US" sz="1400" dirty="0"/>
              <a:t>)</a:t>
            </a:r>
            <a:br>
              <a:rPr lang="en-US" sz="1400" dirty="0"/>
            </a:br>
            <a:r>
              <a:rPr lang="en-US" sz="1400" dirty="0" err="1"/>
              <a:t>plt.xlabel</a:t>
            </a:r>
            <a:r>
              <a:rPr lang="en-US" sz="1400" dirty="0"/>
              <a:t>(</a:t>
            </a:r>
            <a:r>
              <a:rPr lang="en-US" sz="1400" dirty="0">
                <a:solidFill>
                  <a:srgbClr val="067D17"/>
                </a:solidFill>
                <a:effectLst/>
              </a:rPr>
              <a:t>"Participant Type"</a:t>
            </a:r>
            <a:r>
              <a:rPr lang="en-US" sz="1400" dirty="0"/>
              <a:t>)</a:t>
            </a:r>
            <a:br>
              <a:rPr lang="en-US" sz="1400" dirty="0"/>
            </a:br>
            <a:r>
              <a:rPr lang="en-US" sz="1400" dirty="0" err="1"/>
              <a:t>plt.ylabel</a:t>
            </a:r>
            <a:r>
              <a:rPr lang="en-US" sz="1400" dirty="0"/>
              <a:t>(</a:t>
            </a:r>
            <a:r>
              <a:rPr lang="en-US" sz="1400" dirty="0">
                <a:solidFill>
                  <a:srgbClr val="067D17"/>
                </a:solidFill>
                <a:effectLst/>
              </a:rPr>
              <a:t>"Whole Episode Duration (s)"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C18F1D6E-6ADA-E2EC-9A14-5C68B3ED0BEB}"/>
              </a:ext>
            </a:extLst>
          </p:cNvPr>
          <p:cNvPicPr>
            <a:picLocks noChangeAspect="1"/>
          </p:cNvPicPr>
          <p:nvPr/>
        </p:nvPicPr>
        <p:blipFill>
          <a:blip r:embed="rId2"/>
          <a:stretch>
            <a:fillRect/>
          </a:stretch>
        </p:blipFill>
        <p:spPr>
          <a:xfrm>
            <a:off x="5775732" y="1690688"/>
            <a:ext cx="5578068" cy="4486275"/>
          </a:xfrm>
          <a:prstGeom prst="rect">
            <a:avLst/>
          </a:prstGeom>
        </p:spPr>
      </p:pic>
    </p:spTree>
    <p:extLst>
      <p:ext uri="{BB962C8B-B14F-4D97-AF65-F5344CB8AC3E}">
        <p14:creationId xmlns:p14="http://schemas.microsoft.com/office/powerpoint/2010/main" val="24888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611F-02C5-175A-BE74-E2097BA2FD08}"/>
              </a:ext>
            </a:extLst>
          </p:cNvPr>
          <p:cNvSpPr>
            <a:spLocks noGrp="1"/>
          </p:cNvSpPr>
          <p:nvPr>
            <p:ph type="title"/>
          </p:nvPr>
        </p:nvSpPr>
        <p:spPr/>
        <p:txBody>
          <a:bodyPr/>
          <a:lstStyle/>
          <a:p>
            <a:r>
              <a:rPr lang="en-US" b="1" dirty="0">
                <a:solidFill>
                  <a:srgbClr val="000000"/>
                </a:solidFill>
              </a:rPr>
              <a:t>Data Exploration</a:t>
            </a:r>
            <a:endParaRPr lang="en-US" dirty="0"/>
          </a:p>
        </p:txBody>
      </p:sp>
      <p:sp>
        <p:nvSpPr>
          <p:cNvPr id="3" name="Content Placeholder 2">
            <a:extLst>
              <a:ext uri="{FF2B5EF4-FFF2-40B4-BE49-F238E27FC236}">
                <a16:creationId xmlns:a16="http://schemas.microsoft.com/office/drawing/2014/main" id="{23D91B93-61D4-3A70-4130-1AE0F0AE5711}"/>
              </a:ext>
            </a:extLst>
          </p:cNvPr>
          <p:cNvSpPr>
            <a:spLocks noGrp="1"/>
          </p:cNvSpPr>
          <p:nvPr>
            <p:ph idx="1"/>
          </p:nvPr>
        </p:nvSpPr>
        <p:spPr>
          <a:xfrm>
            <a:off x="5826346" y="190880"/>
            <a:ext cx="5061110" cy="2930272"/>
          </a:xfrm>
        </p:spPr>
        <p:txBody>
          <a:bodyPr>
            <a:normAutofit fontScale="92500" lnSpcReduction="10000"/>
          </a:bodyPr>
          <a:lstStyle/>
          <a:p>
            <a:pPr marL="0" indent="0">
              <a:buNone/>
            </a:pPr>
            <a:r>
              <a:rPr lang="en-US" sz="1400" i="1" dirty="0">
                <a:solidFill>
                  <a:srgbClr val="8C8C8C"/>
                </a:solidFill>
                <a:effectLst/>
              </a:rPr>
              <a:t># Boxplot for turning duration</a:t>
            </a:r>
            <a:br>
              <a:rPr lang="en-US" sz="1400" i="1" dirty="0">
                <a:solidFill>
                  <a:srgbClr val="8C8C8C"/>
                </a:solidFill>
                <a:effectLst/>
              </a:rPr>
            </a:br>
            <a:r>
              <a:rPr lang="en-US" sz="1400" dirty="0" err="1"/>
              <a:t>plt.figure</a:t>
            </a:r>
            <a:r>
              <a:rPr lang="en-US" sz="1400" dirty="0"/>
              <a:t>(</a:t>
            </a:r>
            <a:r>
              <a:rPr lang="en-US" sz="1400" dirty="0" err="1">
                <a:solidFill>
                  <a:srgbClr val="660099"/>
                </a:solidFill>
                <a:effectLst/>
              </a:rPr>
              <a:t>figsize</a:t>
            </a:r>
            <a:r>
              <a:rPr lang="en-US" sz="1400" dirty="0"/>
              <a:t>=(</a:t>
            </a:r>
            <a:r>
              <a:rPr lang="en-US" sz="1400" dirty="0">
                <a:solidFill>
                  <a:srgbClr val="1750EB"/>
                </a:solidFill>
                <a:effectLst/>
              </a:rPr>
              <a:t>8</a:t>
            </a:r>
            <a:r>
              <a:rPr lang="en-US" sz="1400" dirty="0"/>
              <a:t>, </a:t>
            </a:r>
            <a:r>
              <a:rPr lang="en-US" sz="1400" dirty="0">
                <a:solidFill>
                  <a:srgbClr val="1750EB"/>
                </a:solidFill>
                <a:effectLst/>
              </a:rPr>
              <a:t>6</a:t>
            </a:r>
            <a:r>
              <a:rPr lang="en-US" sz="1400" dirty="0"/>
              <a:t>))</a:t>
            </a:r>
            <a:br>
              <a:rPr lang="en-US" sz="1400" dirty="0"/>
            </a:br>
            <a:r>
              <a:rPr lang="en-US" sz="1400" dirty="0" err="1"/>
              <a:t>sns.boxplot</a:t>
            </a:r>
            <a:r>
              <a:rPr lang="en-US" sz="1400" dirty="0"/>
              <a:t>(</a:t>
            </a:r>
            <a:r>
              <a:rPr lang="en-US" sz="1400" dirty="0">
                <a:solidFill>
                  <a:srgbClr val="660099"/>
                </a:solidFill>
                <a:effectLst/>
              </a:rPr>
              <a:t>data</a:t>
            </a:r>
            <a:r>
              <a:rPr lang="en-US" sz="1400" dirty="0"/>
              <a:t>=</a:t>
            </a:r>
            <a:r>
              <a:rPr lang="en-US" sz="1400" dirty="0" err="1"/>
              <a:t>turning_df</a:t>
            </a:r>
            <a:r>
              <a:rPr lang="en-US" sz="1400" dirty="0"/>
              <a:t>, </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turning_duration</a:t>
            </a:r>
            <a:r>
              <a:rPr lang="en-US" sz="1400" dirty="0">
                <a:solidFill>
                  <a:srgbClr val="067D17"/>
                </a:solidFill>
                <a:effectLst/>
              </a:rPr>
              <a:t>'</a:t>
            </a:r>
            <a:r>
              <a:rPr lang="en-US" sz="1400" dirty="0"/>
              <a:t>)</a:t>
            </a:r>
            <a:br>
              <a:rPr lang="en-US" sz="1400" dirty="0"/>
            </a:br>
            <a:r>
              <a:rPr lang="en-US" sz="1400" dirty="0" err="1"/>
              <a:t>plt.title</a:t>
            </a:r>
            <a:r>
              <a:rPr lang="en-US" sz="1400" dirty="0"/>
              <a:t>(</a:t>
            </a:r>
            <a:r>
              <a:rPr lang="en-US" sz="1400" dirty="0">
                <a:solidFill>
                  <a:srgbClr val="067D17"/>
                </a:solidFill>
                <a:effectLst/>
              </a:rPr>
              <a:t>'Turning Duration (On vs Off Medication)'</a:t>
            </a:r>
            <a:r>
              <a:rPr lang="en-US" sz="1400" dirty="0"/>
              <a:t>)</a:t>
            </a:r>
            <a:br>
              <a:rPr lang="en-US" sz="1400" dirty="0"/>
            </a:br>
            <a:r>
              <a:rPr lang="en-US" sz="1400" dirty="0" err="1"/>
              <a:t>plt.xlabel</a:t>
            </a:r>
            <a:r>
              <a:rPr lang="en-US" sz="1400" dirty="0"/>
              <a:t>(</a:t>
            </a:r>
            <a:r>
              <a:rPr lang="en-US" sz="1400" dirty="0">
                <a:solidFill>
                  <a:srgbClr val="067D17"/>
                </a:solidFill>
                <a:effectLst/>
              </a:rPr>
              <a:t>'Medication Status'</a:t>
            </a:r>
            <a:r>
              <a:rPr lang="en-US" sz="1400" dirty="0"/>
              <a:t>)</a:t>
            </a:r>
            <a:br>
              <a:rPr lang="en-US" sz="1400" dirty="0"/>
            </a:br>
            <a:r>
              <a:rPr lang="en-US" sz="1400" dirty="0" err="1"/>
              <a:t>plt.ylabel</a:t>
            </a:r>
            <a:r>
              <a:rPr lang="en-US" sz="1400" dirty="0"/>
              <a:t>(</a:t>
            </a:r>
            <a:r>
              <a:rPr lang="en-US" sz="1400" dirty="0">
                <a:solidFill>
                  <a:srgbClr val="067D17"/>
                </a:solidFill>
                <a:effectLst/>
              </a:rPr>
              <a:t>'Turning Duration (seconds)'</a:t>
            </a:r>
            <a:r>
              <a:rPr lang="en-US" sz="1400" dirty="0"/>
              <a:t>)</a:t>
            </a:r>
            <a:br>
              <a:rPr lang="en-US" sz="1400" dirty="0"/>
            </a:br>
            <a:r>
              <a:rPr lang="en-US" sz="1400" dirty="0" err="1"/>
              <a:t>plt.show</a:t>
            </a:r>
            <a:r>
              <a:rPr lang="en-US" sz="1400" dirty="0"/>
              <a:t>()</a:t>
            </a:r>
            <a:br>
              <a:rPr lang="en-US" sz="1400" dirty="0"/>
            </a:br>
            <a:br>
              <a:rPr lang="en-US" sz="1400" dirty="0"/>
            </a:br>
            <a:r>
              <a:rPr lang="en-US" sz="1400" i="1" dirty="0">
                <a:solidFill>
                  <a:srgbClr val="8C8C8C"/>
                </a:solidFill>
                <a:effectLst/>
              </a:rPr>
              <a:t># Boxplot for sit-to-stand duration</a:t>
            </a:r>
            <a:br>
              <a:rPr lang="en-US" sz="1400" i="1" dirty="0">
                <a:solidFill>
                  <a:srgbClr val="8C8C8C"/>
                </a:solidFill>
                <a:effectLst/>
              </a:rPr>
            </a:br>
            <a:r>
              <a:rPr lang="en-US" sz="1400" dirty="0" err="1"/>
              <a:t>plt.figure</a:t>
            </a:r>
            <a:r>
              <a:rPr lang="en-US" sz="1400" dirty="0"/>
              <a:t>(</a:t>
            </a:r>
            <a:r>
              <a:rPr lang="en-US" sz="1400" dirty="0" err="1">
                <a:solidFill>
                  <a:srgbClr val="660099"/>
                </a:solidFill>
                <a:effectLst/>
              </a:rPr>
              <a:t>figsize</a:t>
            </a:r>
            <a:r>
              <a:rPr lang="en-US" sz="1400" dirty="0"/>
              <a:t>=(</a:t>
            </a:r>
            <a:r>
              <a:rPr lang="en-US" sz="1400" dirty="0">
                <a:solidFill>
                  <a:srgbClr val="1750EB"/>
                </a:solidFill>
                <a:effectLst/>
              </a:rPr>
              <a:t>8</a:t>
            </a:r>
            <a:r>
              <a:rPr lang="en-US" sz="1400" dirty="0"/>
              <a:t>, </a:t>
            </a:r>
            <a:r>
              <a:rPr lang="en-US" sz="1400" dirty="0">
                <a:solidFill>
                  <a:srgbClr val="1750EB"/>
                </a:solidFill>
                <a:effectLst/>
              </a:rPr>
              <a:t>6</a:t>
            </a:r>
            <a:r>
              <a:rPr lang="en-US" sz="1400" dirty="0"/>
              <a:t>))</a:t>
            </a:r>
            <a:br>
              <a:rPr lang="en-US" sz="1400" dirty="0"/>
            </a:br>
            <a:r>
              <a:rPr lang="en-US" sz="1400" dirty="0" err="1"/>
              <a:t>sns.boxplot</a:t>
            </a:r>
            <a:r>
              <a:rPr lang="en-US" sz="1400" dirty="0"/>
              <a:t>(</a:t>
            </a:r>
            <a:r>
              <a:rPr lang="en-US" sz="1400" dirty="0">
                <a:solidFill>
                  <a:srgbClr val="660099"/>
                </a:solidFill>
                <a:effectLst/>
              </a:rPr>
              <a:t>data</a:t>
            </a:r>
            <a:r>
              <a:rPr lang="en-US" sz="1400" dirty="0"/>
              <a:t>=</a:t>
            </a:r>
            <a:r>
              <a:rPr lang="en-US" sz="1400" dirty="0" err="1"/>
              <a:t>sit_to_stand_df</a:t>
            </a:r>
            <a:r>
              <a:rPr lang="en-US" sz="1400" dirty="0"/>
              <a:t>, </a:t>
            </a:r>
            <a:r>
              <a:rPr lang="en-US" sz="1400" dirty="0">
                <a:solidFill>
                  <a:srgbClr val="660099"/>
                </a:solidFill>
                <a:effectLst/>
              </a:rPr>
              <a:t>x</a:t>
            </a:r>
            <a:r>
              <a:rPr lang="en-US" sz="1400" dirty="0"/>
              <a:t>=</a:t>
            </a:r>
            <a:r>
              <a:rPr lang="en-US" sz="1400" dirty="0">
                <a:solidFill>
                  <a:srgbClr val="067D17"/>
                </a:solidFill>
                <a:effectLst/>
              </a:rPr>
              <a:t>'</a:t>
            </a:r>
            <a:r>
              <a:rPr lang="en-US" sz="1400" dirty="0" err="1">
                <a:solidFill>
                  <a:srgbClr val="067D17"/>
                </a:solidFill>
                <a:effectLst/>
              </a:rPr>
              <a:t>On_or_Off_medication</a:t>
            </a:r>
            <a:r>
              <a:rPr lang="en-US" sz="1400" dirty="0">
                <a:solidFill>
                  <a:srgbClr val="067D17"/>
                </a:solidFill>
                <a:effectLst/>
              </a:rPr>
              <a:t>'</a:t>
            </a:r>
            <a:r>
              <a:rPr lang="en-US" sz="1400" dirty="0"/>
              <a:t>, </a:t>
            </a:r>
            <a:r>
              <a:rPr lang="en-US" sz="1400" dirty="0">
                <a:solidFill>
                  <a:srgbClr val="660099"/>
                </a:solidFill>
                <a:effectLst/>
              </a:rPr>
              <a:t>y</a:t>
            </a:r>
            <a:r>
              <a:rPr lang="en-US" sz="1400" dirty="0"/>
              <a:t>=</a:t>
            </a:r>
            <a:r>
              <a:rPr lang="en-US" sz="1400" dirty="0">
                <a:solidFill>
                  <a:srgbClr val="067D17"/>
                </a:solidFill>
                <a:effectLst/>
              </a:rPr>
              <a:t>'</a:t>
            </a:r>
            <a:r>
              <a:rPr lang="en-US" sz="1400" dirty="0" err="1">
                <a:solidFill>
                  <a:srgbClr val="067D17"/>
                </a:solidFill>
                <a:effectLst/>
              </a:rPr>
              <a:t>sts_whole_episode_duration</a:t>
            </a:r>
            <a:r>
              <a:rPr lang="en-US" sz="1400" dirty="0">
                <a:solidFill>
                  <a:srgbClr val="067D17"/>
                </a:solidFill>
                <a:effectLst/>
              </a:rPr>
              <a:t>'</a:t>
            </a:r>
            <a:r>
              <a:rPr lang="en-US" sz="1400" dirty="0"/>
              <a:t>)</a:t>
            </a:r>
            <a:br>
              <a:rPr lang="en-US" sz="1400" dirty="0"/>
            </a:br>
            <a:r>
              <a:rPr lang="en-US" sz="1400" dirty="0" err="1"/>
              <a:t>plt.title</a:t>
            </a:r>
            <a:r>
              <a:rPr lang="en-US" sz="1400" dirty="0"/>
              <a:t>(</a:t>
            </a:r>
            <a:r>
              <a:rPr lang="en-US" sz="1400" dirty="0">
                <a:solidFill>
                  <a:srgbClr val="067D17"/>
                </a:solidFill>
                <a:effectLst/>
              </a:rPr>
              <a:t>'Sit-to-Stand Duration (On vs Off Medication)'</a:t>
            </a:r>
            <a:r>
              <a:rPr lang="en-US" sz="1400" dirty="0"/>
              <a:t>)</a:t>
            </a:r>
            <a:br>
              <a:rPr lang="en-US" sz="1400" dirty="0"/>
            </a:br>
            <a:r>
              <a:rPr lang="en-US" sz="1400" dirty="0" err="1"/>
              <a:t>plt.xlabel</a:t>
            </a:r>
            <a:r>
              <a:rPr lang="en-US" sz="1400" dirty="0"/>
              <a:t>(</a:t>
            </a:r>
            <a:r>
              <a:rPr lang="en-US" sz="1400" dirty="0">
                <a:solidFill>
                  <a:srgbClr val="067D17"/>
                </a:solidFill>
                <a:effectLst/>
              </a:rPr>
              <a:t>'Medication Status'</a:t>
            </a:r>
            <a:r>
              <a:rPr lang="en-US" sz="1400" dirty="0"/>
              <a:t>)</a:t>
            </a:r>
            <a:br>
              <a:rPr lang="en-US" sz="1400" dirty="0"/>
            </a:br>
            <a:r>
              <a:rPr lang="en-US" sz="1400" dirty="0" err="1"/>
              <a:t>plt.ylabel</a:t>
            </a:r>
            <a:r>
              <a:rPr lang="en-US" sz="1400" dirty="0"/>
              <a:t>(</a:t>
            </a:r>
            <a:r>
              <a:rPr lang="en-US" sz="1400" dirty="0">
                <a:solidFill>
                  <a:srgbClr val="067D17"/>
                </a:solidFill>
                <a:effectLst/>
              </a:rPr>
              <a:t>'Sit-to-Stand Duration (seconds)'</a:t>
            </a:r>
            <a:r>
              <a:rPr lang="en-US" sz="1400" dirty="0"/>
              <a:t>)</a:t>
            </a:r>
            <a:br>
              <a:rPr lang="en-US" sz="1400" dirty="0"/>
            </a:br>
            <a:r>
              <a:rPr lang="en-US" sz="1400" dirty="0" err="1"/>
              <a:t>plt.show</a:t>
            </a:r>
            <a:r>
              <a:rPr lang="en-US" sz="1400" dirty="0"/>
              <a:t>()</a:t>
            </a:r>
          </a:p>
        </p:txBody>
      </p:sp>
      <p:pic>
        <p:nvPicPr>
          <p:cNvPr id="4" name="Picture 3">
            <a:extLst>
              <a:ext uri="{FF2B5EF4-FFF2-40B4-BE49-F238E27FC236}">
                <a16:creationId xmlns:a16="http://schemas.microsoft.com/office/drawing/2014/main" id="{D6D35385-36D7-A45C-B3BD-4047208C98CB}"/>
              </a:ext>
            </a:extLst>
          </p:cNvPr>
          <p:cNvPicPr>
            <a:picLocks noChangeAspect="1"/>
          </p:cNvPicPr>
          <p:nvPr/>
        </p:nvPicPr>
        <p:blipFill>
          <a:blip r:embed="rId2"/>
          <a:stretch>
            <a:fillRect/>
          </a:stretch>
        </p:blipFill>
        <p:spPr>
          <a:xfrm>
            <a:off x="371856" y="1634680"/>
            <a:ext cx="4988146" cy="3839212"/>
          </a:xfrm>
          <a:prstGeom prst="rect">
            <a:avLst/>
          </a:prstGeom>
        </p:spPr>
      </p:pic>
      <p:pic>
        <p:nvPicPr>
          <p:cNvPr id="5" name="Picture 4">
            <a:extLst>
              <a:ext uri="{FF2B5EF4-FFF2-40B4-BE49-F238E27FC236}">
                <a16:creationId xmlns:a16="http://schemas.microsoft.com/office/drawing/2014/main" id="{3F2ED7E2-0F8F-EB27-585B-991E86A438F6}"/>
              </a:ext>
            </a:extLst>
          </p:cNvPr>
          <p:cNvPicPr>
            <a:picLocks noChangeAspect="1"/>
          </p:cNvPicPr>
          <p:nvPr/>
        </p:nvPicPr>
        <p:blipFill>
          <a:blip r:embed="rId3"/>
          <a:stretch>
            <a:fillRect/>
          </a:stretch>
        </p:blipFill>
        <p:spPr>
          <a:xfrm>
            <a:off x="5613655" y="2918089"/>
            <a:ext cx="5369000" cy="3839212"/>
          </a:xfrm>
          <a:prstGeom prst="rect">
            <a:avLst/>
          </a:prstGeom>
        </p:spPr>
      </p:pic>
    </p:spTree>
    <p:extLst>
      <p:ext uri="{BB962C8B-B14F-4D97-AF65-F5344CB8AC3E}">
        <p14:creationId xmlns:p14="http://schemas.microsoft.com/office/powerpoint/2010/main" val="552114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C1708-2E2B-4771-1D5B-25CDC207C2A4}"/>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End</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97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CA3-9EA0-4FDC-7DF8-A772AAC7C05D}"/>
              </a:ext>
            </a:extLst>
          </p:cNvPr>
          <p:cNvSpPr>
            <a:spLocks noGrp="1"/>
          </p:cNvSpPr>
          <p:nvPr>
            <p:ph type="title"/>
          </p:nvPr>
        </p:nvSpPr>
        <p:spPr/>
        <p:txBody>
          <a:bodyPr/>
          <a:lstStyle/>
          <a:p>
            <a:r>
              <a:rPr lang="en-US" b="1" dirty="0"/>
              <a:t>Dataset Overview</a:t>
            </a:r>
            <a:br>
              <a:rPr lang="en-US" dirty="0"/>
            </a:br>
            <a:endParaRPr lang="en-US" dirty="0"/>
          </a:p>
        </p:txBody>
      </p:sp>
      <p:sp>
        <p:nvSpPr>
          <p:cNvPr id="3" name="Content Placeholder 2">
            <a:extLst>
              <a:ext uri="{FF2B5EF4-FFF2-40B4-BE49-F238E27FC236}">
                <a16:creationId xmlns:a16="http://schemas.microsoft.com/office/drawing/2014/main" id="{1F1C3103-57FA-23F1-0895-AD8739880742}"/>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000000"/>
                </a:solidFill>
                <a:effectLst/>
              </a:rPr>
              <a:t>Dataset Name: A</a:t>
            </a:r>
            <a:r>
              <a:rPr lang="en-US" dirty="0">
                <a:solidFill>
                  <a:srgbClr val="000000"/>
                </a:solidFill>
              </a:rPr>
              <a:t>n open dataset of REal-world Mobility Activities in Parkinson's disease</a:t>
            </a:r>
          </a:p>
          <a:p>
            <a:pPr algn="l">
              <a:buFont typeface="Arial" panose="020B0604020202020204" pitchFamily="34" charset="0"/>
              <a:buChar char="•"/>
            </a:pPr>
            <a:r>
              <a:rPr lang="en-US" b="0" i="0" u="none" strike="noStrike" dirty="0">
                <a:solidFill>
                  <a:srgbClr val="000000"/>
                </a:solidFill>
                <a:effectLst/>
              </a:rPr>
              <a:t>Contents:</a:t>
            </a:r>
          </a:p>
          <a:p>
            <a:pPr marL="742950" lvl="1" indent="-285750" algn="l">
              <a:buFont typeface="Arial" panose="020B0604020202020204" pitchFamily="34" charset="0"/>
              <a:buChar char="•"/>
            </a:pPr>
            <a:r>
              <a:rPr lang="en-US" b="0" i="0" u="none" strike="noStrike" dirty="0">
                <a:solidFill>
                  <a:srgbClr val="000000"/>
                </a:solidFill>
                <a:effectLst/>
              </a:rPr>
              <a:t>2D/3D skeletal video data (Turning &amp; Sit-to-Stand)</a:t>
            </a:r>
          </a:p>
          <a:p>
            <a:pPr marL="742950" lvl="1" indent="-285750" algn="l">
              <a:buFont typeface="Arial" panose="020B0604020202020204" pitchFamily="34" charset="0"/>
              <a:buChar char="•"/>
            </a:pPr>
            <a:r>
              <a:rPr lang="en-US" b="0" i="0" u="none" strike="noStrike" dirty="0">
                <a:solidFill>
                  <a:srgbClr val="000000"/>
                </a:solidFill>
                <a:effectLst/>
              </a:rPr>
              <a:t>Human-labeled Excel spreadsheets</a:t>
            </a:r>
          </a:p>
          <a:p>
            <a:pPr marL="1143000" lvl="2" indent="-228600" algn="l">
              <a:buFont typeface="Arial" panose="020B0604020202020204" pitchFamily="34" charset="0"/>
              <a:buChar char="•"/>
            </a:pPr>
            <a:r>
              <a:rPr lang="en-US" b="0" i="0" u="none" strike="noStrike" dirty="0">
                <a:solidFill>
                  <a:srgbClr val="000000"/>
                </a:solidFill>
                <a:effectLst/>
              </a:rPr>
              <a:t>Turning_human_labels.xlsx</a:t>
            </a:r>
          </a:p>
          <a:p>
            <a:pPr marL="1143000" lvl="2" indent="-228600" algn="l">
              <a:buFont typeface="Arial" panose="020B0604020202020204" pitchFamily="34" charset="0"/>
              <a:buChar char="•"/>
            </a:pPr>
            <a:r>
              <a:rPr lang="en-US" b="0" i="0" u="none" strike="noStrike" dirty="0">
                <a:solidFill>
                  <a:srgbClr val="000000"/>
                </a:solidFill>
                <a:effectLst/>
              </a:rPr>
              <a:t>SitToStand_human_labels.xls</a:t>
            </a:r>
          </a:p>
          <a:p>
            <a:pPr marL="742950" lvl="1" indent="-285750" algn="l">
              <a:buFont typeface="Arial" panose="020B0604020202020204" pitchFamily="34" charset="0"/>
              <a:buChar char="•"/>
            </a:pPr>
            <a:r>
              <a:rPr lang="en-US" b="0" i="0" u="none" strike="noStrike" dirty="0">
                <a:solidFill>
                  <a:srgbClr val="000000"/>
                </a:solidFill>
                <a:effectLst/>
              </a:rPr>
              <a:t>Consent forms and participant information</a:t>
            </a:r>
          </a:p>
          <a:p>
            <a:pPr marL="0" indent="0">
              <a:buNone/>
            </a:pPr>
            <a:endParaRPr lang="en-US" dirty="0"/>
          </a:p>
        </p:txBody>
      </p:sp>
    </p:spTree>
    <p:extLst>
      <p:ext uri="{BB962C8B-B14F-4D97-AF65-F5344CB8AC3E}">
        <p14:creationId xmlns:p14="http://schemas.microsoft.com/office/powerpoint/2010/main" val="2149400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2CDA-7495-779C-94FF-0E91F3E4D9F7}"/>
              </a:ext>
            </a:extLst>
          </p:cNvPr>
          <p:cNvSpPr>
            <a:spLocks noGrp="1"/>
          </p:cNvSpPr>
          <p:nvPr>
            <p:ph type="title"/>
          </p:nvPr>
        </p:nvSpPr>
        <p:spPr>
          <a:xfrm>
            <a:off x="639333" y="591679"/>
            <a:ext cx="10515600" cy="1325563"/>
          </a:xfrm>
        </p:spPr>
        <p:txBody>
          <a:bodyPr/>
          <a:lstStyle/>
          <a:p>
            <a:r>
              <a:rPr lang="en-US" b="1" i="0" u="none" strike="noStrike" dirty="0">
                <a:solidFill>
                  <a:srgbClr val="000000"/>
                </a:solidFill>
                <a:effectLst/>
              </a:rPr>
              <a:t>Data Structure</a:t>
            </a:r>
            <a:br>
              <a:rPr lang="en-US" b="1" i="0" u="none" strike="noStrike" dirty="0">
                <a:solidFill>
                  <a:srgbClr val="000000"/>
                </a:solidFill>
                <a:effectLst/>
              </a:rPr>
            </a:br>
            <a:endParaRPr lang="en-US" dirty="0"/>
          </a:p>
        </p:txBody>
      </p:sp>
      <p:pic>
        <p:nvPicPr>
          <p:cNvPr id="5" name="Content Placeholder 4">
            <a:extLst>
              <a:ext uri="{FF2B5EF4-FFF2-40B4-BE49-F238E27FC236}">
                <a16:creationId xmlns:a16="http://schemas.microsoft.com/office/drawing/2014/main" id="{F6B3C229-2933-2B37-2303-6D0764C176D1}"/>
              </a:ext>
            </a:extLst>
          </p:cNvPr>
          <p:cNvPicPr>
            <a:picLocks noGrp="1" noChangeAspect="1"/>
          </p:cNvPicPr>
          <p:nvPr>
            <p:ph idx="1"/>
          </p:nvPr>
        </p:nvPicPr>
        <p:blipFill>
          <a:blip r:embed="rId2"/>
          <a:stretch>
            <a:fillRect/>
          </a:stretch>
        </p:blipFill>
        <p:spPr>
          <a:xfrm>
            <a:off x="639333" y="1690688"/>
            <a:ext cx="5892096" cy="4351338"/>
          </a:xfrm>
          <a:prstGeom prst="rect">
            <a:avLst/>
          </a:prstGeom>
        </p:spPr>
      </p:pic>
      <p:pic>
        <p:nvPicPr>
          <p:cNvPr id="7" name="Picture 6">
            <a:extLst>
              <a:ext uri="{FF2B5EF4-FFF2-40B4-BE49-F238E27FC236}">
                <a16:creationId xmlns:a16="http://schemas.microsoft.com/office/drawing/2014/main" id="{6F49651A-0956-0FAC-0536-6FA867851B12}"/>
              </a:ext>
            </a:extLst>
          </p:cNvPr>
          <p:cNvPicPr>
            <a:picLocks noChangeAspect="1"/>
          </p:cNvPicPr>
          <p:nvPr/>
        </p:nvPicPr>
        <p:blipFill>
          <a:blip r:embed="rId3"/>
          <a:stretch>
            <a:fillRect/>
          </a:stretch>
        </p:blipFill>
        <p:spPr>
          <a:xfrm>
            <a:off x="6691086" y="1690688"/>
            <a:ext cx="5120375" cy="4351338"/>
          </a:xfrm>
          <a:prstGeom prst="rect">
            <a:avLst/>
          </a:prstGeom>
        </p:spPr>
      </p:pic>
    </p:spTree>
    <p:extLst>
      <p:ext uri="{BB962C8B-B14F-4D97-AF65-F5344CB8AC3E}">
        <p14:creationId xmlns:p14="http://schemas.microsoft.com/office/powerpoint/2010/main" val="33060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12C3-184D-073F-BAC8-93B7C6F3A043}"/>
              </a:ext>
            </a:extLst>
          </p:cNvPr>
          <p:cNvSpPr>
            <a:spLocks noGrp="1"/>
          </p:cNvSpPr>
          <p:nvPr>
            <p:ph type="title"/>
          </p:nvPr>
        </p:nvSpPr>
        <p:spPr/>
        <p:txBody>
          <a:bodyPr/>
          <a:lstStyle/>
          <a:p>
            <a:r>
              <a:rPr lang="en-US" b="1" i="0" u="none" strike="noStrike" dirty="0">
                <a:solidFill>
                  <a:srgbClr val="000000"/>
                </a:solidFill>
                <a:effectLst/>
              </a:rPr>
              <a:t>Data Structure-Turning 2D Data</a:t>
            </a:r>
            <a:endParaRPr lang="en-US" dirty="0"/>
          </a:p>
        </p:txBody>
      </p:sp>
      <p:pic>
        <p:nvPicPr>
          <p:cNvPr id="4" name="Content Placeholder 3">
            <a:extLst>
              <a:ext uri="{FF2B5EF4-FFF2-40B4-BE49-F238E27FC236}">
                <a16:creationId xmlns:a16="http://schemas.microsoft.com/office/drawing/2014/main" id="{E14631CE-2378-B0F4-8970-E3229A4CE6E3}"/>
              </a:ext>
            </a:extLst>
          </p:cNvPr>
          <p:cNvPicPr>
            <a:picLocks noGrp="1" noChangeAspect="1"/>
          </p:cNvPicPr>
          <p:nvPr>
            <p:ph idx="1"/>
          </p:nvPr>
        </p:nvPicPr>
        <p:blipFill>
          <a:blip r:embed="rId2"/>
          <a:stretch>
            <a:fillRect/>
          </a:stretch>
        </p:blipFill>
        <p:spPr>
          <a:xfrm>
            <a:off x="838200" y="1898197"/>
            <a:ext cx="5422838" cy="4351338"/>
          </a:xfrm>
          <a:prstGeom prst="rect">
            <a:avLst/>
          </a:prstGeom>
        </p:spPr>
      </p:pic>
      <p:sp>
        <p:nvSpPr>
          <p:cNvPr id="5" name="TextBox 4">
            <a:extLst>
              <a:ext uri="{FF2B5EF4-FFF2-40B4-BE49-F238E27FC236}">
                <a16:creationId xmlns:a16="http://schemas.microsoft.com/office/drawing/2014/main" id="{943FD01B-7534-5987-80FC-4C2E08B0BFD5}"/>
              </a:ext>
            </a:extLst>
          </p:cNvPr>
          <p:cNvSpPr txBox="1"/>
          <p:nvPr/>
        </p:nvSpPr>
        <p:spPr>
          <a:xfrm rot="10800000" flipV="1">
            <a:off x="6725652" y="1898197"/>
            <a:ext cx="5221706" cy="3970318"/>
          </a:xfrm>
          <a:prstGeom prst="rect">
            <a:avLst/>
          </a:prstGeom>
          <a:noFill/>
        </p:spPr>
        <p:txBody>
          <a:bodyPr wrap="square" rtlCol="0">
            <a:spAutoFit/>
          </a:bodyPr>
          <a:lstStyle/>
          <a:p>
            <a:r>
              <a:rPr lang="en-US" dirty="0"/>
              <a:t>Turning 2D data: </a:t>
            </a:r>
            <a:br>
              <a:rPr lang="en-US" dirty="0"/>
            </a:br>
            <a:r>
              <a:rPr lang="en-US" dirty="0"/>
              <a:t>	The skeletal 2D data (</a:t>
            </a:r>
            <a:r>
              <a:rPr lang="en-US" dirty="0" err="1"/>
              <a:t>x,y</a:t>
            </a:r>
            <a:r>
              <a:rPr lang="en-US" dirty="0"/>
              <a:t>) coordinates stored in the .csv file have the following format:</a:t>
            </a:r>
          </a:p>
          <a:p>
            <a:endParaRPr lang="en-US" dirty="0"/>
          </a:p>
          <a:p>
            <a:r>
              <a:rPr lang="en-US" dirty="0"/>
              <a:t> 1. Number of Rows: Indicate the number of frames present in the clip (e.g.Pt204_C_n_350\input_2D\</a:t>
            </a:r>
            <a:r>
              <a:rPr lang="en-US" dirty="0" err="1"/>
              <a:t>keypoints.csv</a:t>
            </a:r>
            <a:r>
              <a:rPr lang="en-US" dirty="0"/>
              <a:t> has 91 rows i.e. 91 frames of the clip) </a:t>
            </a:r>
          </a:p>
          <a:p>
            <a:endParaRPr lang="en-US" dirty="0"/>
          </a:p>
          <a:p>
            <a:r>
              <a:rPr lang="en-US" dirty="0"/>
              <a:t>2. Number of Columns (A to AH, 34 columns) : Each column indicates the (</a:t>
            </a:r>
            <a:r>
              <a:rPr lang="en-US" dirty="0" err="1"/>
              <a:t>x,y</a:t>
            </a:r>
            <a:r>
              <a:rPr lang="en-US" dirty="0"/>
              <a:t>) coordinate joint position values of 17 skeletal joints data starting with x0,y0, x1,y1,x2,y2………………..x17,y17 (total 34 columns)</a:t>
            </a:r>
          </a:p>
        </p:txBody>
      </p:sp>
    </p:spTree>
    <p:extLst>
      <p:ext uri="{BB962C8B-B14F-4D97-AF65-F5344CB8AC3E}">
        <p14:creationId xmlns:p14="http://schemas.microsoft.com/office/powerpoint/2010/main" val="110265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B68BC-225A-6F0A-C597-676327690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046C3-2F40-71E5-F02F-6A380DEF4D4E}"/>
              </a:ext>
            </a:extLst>
          </p:cNvPr>
          <p:cNvSpPr>
            <a:spLocks noGrp="1"/>
          </p:cNvSpPr>
          <p:nvPr>
            <p:ph type="title"/>
          </p:nvPr>
        </p:nvSpPr>
        <p:spPr/>
        <p:txBody>
          <a:bodyPr/>
          <a:lstStyle/>
          <a:p>
            <a:r>
              <a:rPr lang="en-US" b="1" i="0" u="none" strike="noStrike" dirty="0">
                <a:solidFill>
                  <a:srgbClr val="000000"/>
                </a:solidFill>
                <a:effectLst/>
              </a:rPr>
              <a:t>Data Structure-Turning 3D Data</a:t>
            </a:r>
            <a:endParaRPr lang="en-US" dirty="0"/>
          </a:p>
        </p:txBody>
      </p:sp>
      <p:sp>
        <p:nvSpPr>
          <p:cNvPr id="5" name="TextBox 4">
            <a:extLst>
              <a:ext uri="{FF2B5EF4-FFF2-40B4-BE49-F238E27FC236}">
                <a16:creationId xmlns:a16="http://schemas.microsoft.com/office/drawing/2014/main" id="{1F5AE391-23F7-D670-D290-1C6B5B5DB343}"/>
              </a:ext>
            </a:extLst>
          </p:cNvPr>
          <p:cNvSpPr txBox="1"/>
          <p:nvPr/>
        </p:nvSpPr>
        <p:spPr>
          <a:xfrm rot="10800000" flipV="1">
            <a:off x="6460957" y="1552189"/>
            <a:ext cx="5221706" cy="4247317"/>
          </a:xfrm>
          <a:prstGeom prst="rect">
            <a:avLst/>
          </a:prstGeom>
          <a:noFill/>
        </p:spPr>
        <p:txBody>
          <a:bodyPr wrap="square" rtlCol="0">
            <a:spAutoFit/>
          </a:bodyPr>
          <a:lstStyle/>
          <a:p>
            <a:r>
              <a:rPr lang="en-US" dirty="0"/>
              <a:t>Turning 3D data: </a:t>
            </a:r>
          </a:p>
          <a:p>
            <a:r>
              <a:rPr lang="en-US" dirty="0"/>
              <a:t>	The skeletal 3D data (</a:t>
            </a:r>
            <a:r>
              <a:rPr lang="en-US" dirty="0" err="1"/>
              <a:t>x,y,z</a:t>
            </a:r>
            <a:r>
              <a:rPr lang="en-US" dirty="0"/>
              <a:t>) coordinates stored in the .csv file have the following format </a:t>
            </a:r>
          </a:p>
          <a:p>
            <a:endParaRPr lang="en-US" dirty="0"/>
          </a:p>
          <a:p>
            <a:r>
              <a:rPr lang="en-US" dirty="0"/>
              <a:t>1.Number of Rows: Indicate the number of frames present in the clip (e.g. Pt204_C_n_350\input_3D\</a:t>
            </a:r>
            <a:r>
              <a:rPr lang="en-US" dirty="0" err="1"/>
              <a:t>keypoints.csv</a:t>
            </a:r>
            <a:r>
              <a:rPr lang="en-US" dirty="0"/>
              <a:t> has 91 rows i.e. 91 frames of the clip)</a:t>
            </a:r>
          </a:p>
          <a:p>
            <a:endParaRPr lang="en-US" dirty="0"/>
          </a:p>
          <a:p>
            <a:r>
              <a:rPr lang="en-US" dirty="0"/>
              <a:t>2.Number of Columns (A to AY, 51 columns) : Each column indicates the (</a:t>
            </a:r>
            <a:r>
              <a:rPr lang="en-US" dirty="0" err="1"/>
              <a:t>x,y,z</a:t>
            </a:r>
            <a:r>
              <a:rPr lang="en-US" dirty="0"/>
              <a:t>) coordinate joint position values of 17 skeletal joints data starting with x0,y0,z0, x1,y1,z1,x2,y2,z2,………………..x17,y17 (total 51 columns) </a:t>
            </a:r>
          </a:p>
        </p:txBody>
      </p:sp>
      <p:pic>
        <p:nvPicPr>
          <p:cNvPr id="8" name="Content Placeholder 7">
            <a:extLst>
              <a:ext uri="{FF2B5EF4-FFF2-40B4-BE49-F238E27FC236}">
                <a16:creationId xmlns:a16="http://schemas.microsoft.com/office/drawing/2014/main" id="{D8380AEF-6B60-2C26-3331-825ED1291F71}"/>
              </a:ext>
            </a:extLst>
          </p:cNvPr>
          <p:cNvPicPr>
            <a:picLocks noGrp="1" noChangeAspect="1"/>
          </p:cNvPicPr>
          <p:nvPr>
            <p:ph idx="1"/>
          </p:nvPr>
        </p:nvPicPr>
        <p:blipFill>
          <a:blip r:embed="rId2"/>
          <a:stretch>
            <a:fillRect/>
          </a:stretch>
        </p:blipFill>
        <p:spPr>
          <a:xfrm>
            <a:off x="966201" y="1707687"/>
            <a:ext cx="4981221" cy="4351338"/>
          </a:xfrm>
          <a:prstGeom prst="rect">
            <a:avLst/>
          </a:prstGeom>
        </p:spPr>
      </p:pic>
    </p:spTree>
    <p:extLst>
      <p:ext uri="{BB962C8B-B14F-4D97-AF65-F5344CB8AC3E}">
        <p14:creationId xmlns:p14="http://schemas.microsoft.com/office/powerpoint/2010/main" val="240640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8F0A1-3B7D-399C-E079-03D2E8047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7D4AB-78AB-D869-4869-203143D6FF2B}"/>
              </a:ext>
            </a:extLst>
          </p:cNvPr>
          <p:cNvSpPr>
            <a:spLocks noGrp="1"/>
          </p:cNvSpPr>
          <p:nvPr>
            <p:ph type="title"/>
          </p:nvPr>
        </p:nvSpPr>
        <p:spPr/>
        <p:txBody>
          <a:bodyPr/>
          <a:lstStyle/>
          <a:p>
            <a:r>
              <a:rPr lang="en-US" b="1" i="0" u="none" strike="noStrike" dirty="0">
                <a:solidFill>
                  <a:srgbClr val="000000"/>
                </a:solidFill>
                <a:effectLst/>
              </a:rPr>
              <a:t>Data Structure- </a:t>
            </a:r>
            <a:r>
              <a:rPr lang="en-US" b="1" i="0" u="none" strike="noStrike" dirty="0" err="1">
                <a:solidFill>
                  <a:srgbClr val="000000"/>
                </a:solidFill>
                <a:effectLst/>
              </a:rPr>
              <a:t>Turning_human_labels</a:t>
            </a:r>
            <a:endParaRPr lang="en-US" dirty="0"/>
          </a:p>
        </p:txBody>
      </p:sp>
      <p:pic>
        <p:nvPicPr>
          <p:cNvPr id="6" name="Content Placeholder 5">
            <a:extLst>
              <a:ext uri="{FF2B5EF4-FFF2-40B4-BE49-F238E27FC236}">
                <a16:creationId xmlns:a16="http://schemas.microsoft.com/office/drawing/2014/main" id="{E1AE9207-F4F1-CBF1-5D0D-0466CBFA040F}"/>
              </a:ext>
            </a:extLst>
          </p:cNvPr>
          <p:cNvPicPr>
            <a:picLocks noGrp="1" noChangeAspect="1"/>
          </p:cNvPicPr>
          <p:nvPr>
            <p:ph idx="1"/>
          </p:nvPr>
        </p:nvPicPr>
        <p:blipFill>
          <a:blip r:embed="rId2"/>
          <a:stretch>
            <a:fillRect/>
          </a:stretch>
        </p:blipFill>
        <p:spPr>
          <a:xfrm>
            <a:off x="838200" y="1311441"/>
            <a:ext cx="9729536" cy="5373585"/>
          </a:xfrm>
          <a:prstGeom prst="rect">
            <a:avLst/>
          </a:prstGeom>
        </p:spPr>
      </p:pic>
    </p:spTree>
    <p:extLst>
      <p:ext uri="{BB962C8B-B14F-4D97-AF65-F5344CB8AC3E}">
        <p14:creationId xmlns:p14="http://schemas.microsoft.com/office/powerpoint/2010/main" val="404426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4417-DC30-8BF1-9BA7-6B79D3B5C9C4}"/>
              </a:ext>
            </a:extLst>
          </p:cNvPr>
          <p:cNvSpPr>
            <a:spLocks noGrp="1"/>
          </p:cNvSpPr>
          <p:nvPr>
            <p:ph type="title"/>
          </p:nvPr>
        </p:nvSpPr>
        <p:spPr>
          <a:xfrm>
            <a:off x="838200" y="232778"/>
            <a:ext cx="10515600" cy="1325563"/>
          </a:xfrm>
        </p:spPr>
        <p:txBody>
          <a:bodyPr/>
          <a:lstStyle/>
          <a:p>
            <a:r>
              <a:rPr lang="en-US" b="1" i="0" u="none" strike="noStrike" dirty="0">
                <a:solidFill>
                  <a:srgbClr val="000000"/>
                </a:solidFill>
                <a:effectLst/>
              </a:rPr>
              <a:t>Data Structure- Turning_human_labels</a:t>
            </a:r>
            <a:endParaRPr lang="en-US" dirty="0"/>
          </a:p>
        </p:txBody>
      </p:sp>
      <p:graphicFrame>
        <p:nvGraphicFramePr>
          <p:cNvPr id="6" name="Content Placeholder 5">
            <a:extLst>
              <a:ext uri="{FF2B5EF4-FFF2-40B4-BE49-F238E27FC236}">
                <a16:creationId xmlns:a16="http://schemas.microsoft.com/office/drawing/2014/main" id="{E5AA4704-EDAE-A93D-722D-DA7FB863085B}"/>
              </a:ext>
            </a:extLst>
          </p:cNvPr>
          <p:cNvGraphicFramePr>
            <a:graphicFrameLocks noGrp="1"/>
          </p:cNvGraphicFramePr>
          <p:nvPr>
            <p:ph idx="1"/>
            <p:extLst>
              <p:ext uri="{D42A27DB-BD31-4B8C-83A1-F6EECF244321}">
                <p14:modId xmlns:p14="http://schemas.microsoft.com/office/powerpoint/2010/main" val="956016735"/>
              </p:ext>
            </p:extLst>
          </p:nvPr>
        </p:nvGraphicFramePr>
        <p:xfrm>
          <a:off x="673768" y="1262212"/>
          <a:ext cx="9974180" cy="5363010"/>
        </p:xfrm>
        <a:graphic>
          <a:graphicData uri="http://schemas.openxmlformats.org/drawingml/2006/table">
            <a:tbl>
              <a:tblPr/>
              <a:tblGrid>
                <a:gridCol w="1007792">
                  <a:extLst>
                    <a:ext uri="{9D8B030D-6E8A-4147-A177-3AD203B41FA5}">
                      <a16:colId xmlns:a16="http://schemas.microsoft.com/office/drawing/2014/main" val="2661968657"/>
                    </a:ext>
                  </a:extLst>
                </a:gridCol>
                <a:gridCol w="1689532">
                  <a:extLst>
                    <a:ext uri="{9D8B030D-6E8A-4147-A177-3AD203B41FA5}">
                      <a16:colId xmlns:a16="http://schemas.microsoft.com/office/drawing/2014/main" val="3543909539"/>
                    </a:ext>
                  </a:extLst>
                </a:gridCol>
                <a:gridCol w="7276856">
                  <a:extLst>
                    <a:ext uri="{9D8B030D-6E8A-4147-A177-3AD203B41FA5}">
                      <a16:colId xmlns:a16="http://schemas.microsoft.com/office/drawing/2014/main" val="123314689"/>
                    </a:ext>
                  </a:extLst>
                </a:gridCol>
              </a:tblGrid>
              <a:tr h="343225">
                <a:tc>
                  <a:txBody>
                    <a:bodyPr/>
                    <a:lstStyle/>
                    <a:p>
                      <a:r>
                        <a:rPr lang="en-US" sz="1200" b="1" baseline="0">
                          <a:solidFill>
                            <a:srgbClr val="000000"/>
                          </a:solidFill>
                          <a:effectLst/>
                          <a:latin typeface="Helvetica Neue" panose="02000503000000020004" pitchFamily="2" charset="0"/>
                        </a:rPr>
                        <a:t>Column Letter</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a:solidFill>
                            <a:srgbClr val="000000"/>
                          </a:solidFill>
                          <a:effectLst/>
                          <a:latin typeface="Helvetica Neue" panose="02000503000000020004" pitchFamily="2" charset="0"/>
                        </a:rPr>
                        <a:t>Heading</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baseline="0">
                          <a:solidFill>
                            <a:srgbClr val="000000"/>
                          </a:solidFill>
                          <a:effectLst/>
                          <a:latin typeface="Helvetica Neue" panose="02000503000000020004" pitchFamily="2" charset="0"/>
                        </a:rPr>
                        <a:t>Description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294587982"/>
                  </a:ext>
                </a:extLst>
              </a:tr>
              <a:tr h="506514">
                <a:tc>
                  <a:txBody>
                    <a:bodyPr/>
                    <a:lstStyle/>
                    <a:p>
                      <a:r>
                        <a:rPr lang="en-US" sz="1200" b="1" baseline="0">
                          <a:solidFill>
                            <a:srgbClr val="000000"/>
                          </a:solidFill>
                          <a:effectLst/>
                          <a:latin typeface="Helvetica Neue" panose="02000503000000020004" pitchFamily="2" charset="0"/>
                        </a:rPr>
                        <a:t>A</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Turn ID</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Unique number assigned to turning episode which corresponds with the sensor data files/folder names which include 'n_[turn episode number]' for each individual turn.</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1038463"/>
                  </a:ext>
                </a:extLst>
              </a:tr>
              <a:tr h="343225">
                <a:tc>
                  <a:txBody>
                    <a:bodyPr/>
                    <a:lstStyle/>
                    <a:p>
                      <a:r>
                        <a:rPr lang="en-US" sz="1200" b="1" baseline="0">
                          <a:solidFill>
                            <a:srgbClr val="000000"/>
                          </a:solidFill>
                          <a:effectLst/>
                          <a:latin typeface="Helvetica Neue" panose="02000503000000020004" pitchFamily="2" charset="0"/>
                        </a:rPr>
                        <a:t>B</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Participant ID number</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ID assigned to an individual participant.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7648738"/>
                  </a:ext>
                </a:extLst>
              </a:tr>
              <a:tr h="343225">
                <a:tc>
                  <a:txBody>
                    <a:bodyPr/>
                    <a:lstStyle/>
                    <a:p>
                      <a:r>
                        <a:rPr lang="en-US" sz="1200" b="1" baseline="0">
                          <a:solidFill>
                            <a:srgbClr val="000000"/>
                          </a:solidFill>
                          <a:effectLst/>
                          <a:latin typeface="Helvetica Neue" panose="02000503000000020004" pitchFamily="2" charset="0"/>
                        </a:rPr>
                        <a:t>C</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PD_or_C</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Type of participant (PD = person with Parkinson's disease; C = healthy control participant).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4379434"/>
                  </a:ext>
                </a:extLst>
              </a:tr>
              <a:tr h="343225">
                <a:tc>
                  <a:txBody>
                    <a:bodyPr/>
                    <a:lstStyle/>
                    <a:p>
                      <a:r>
                        <a:rPr lang="en-US" sz="1200" b="1" baseline="0">
                          <a:solidFill>
                            <a:srgbClr val="000000"/>
                          </a:solidFill>
                          <a:effectLst/>
                          <a:latin typeface="Helvetica Neue" panose="02000503000000020004" pitchFamily="2" charset="0"/>
                        </a:rPr>
                        <a:t>D</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number_of_turning_steps</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Number of steps taken by participant during their turning clip, starting after the initial foot stance, in integers.</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1813778"/>
                  </a:ext>
                </a:extLst>
              </a:tr>
              <a:tr h="506514">
                <a:tc>
                  <a:txBody>
                    <a:bodyPr/>
                    <a:lstStyle/>
                    <a:p>
                      <a:r>
                        <a:rPr lang="en-US" sz="1200" b="1" baseline="0">
                          <a:solidFill>
                            <a:srgbClr val="000000"/>
                          </a:solidFill>
                          <a:effectLst/>
                          <a:latin typeface="Helvetica Neue" panose="02000503000000020004" pitchFamily="2" charset="0"/>
                        </a:rPr>
                        <a:t>E</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err="1">
                          <a:solidFill>
                            <a:srgbClr val="000000"/>
                          </a:solidFill>
                          <a:effectLst/>
                          <a:latin typeface="Helvetica Neue" panose="02000503000000020004" pitchFamily="2" charset="0"/>
                        </a:rPr>
                        <a:t>turning_angle</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Angle over which turn was taken, to nearest 45 degrees (e.g. range of turns assigned to 90_degrees was 67.5 to 112.5 degrees; range of turns assigned to 135_degrees was 112.5 to 157.5 degrees </a:t>
                      </a:r>
                      <a:r>
                        <a:rPr lang="en-US" sz="1200" baseline="0" dirty="0" err="1">
                          <a:solidFill>
                            <a:srgbClr val="000000"/>
                          </a:solidFill>
                          <a:effectLst/>
                          <a:latin typeface="Helvetica Neue" panose="02000503000000020004" pitchFamily="2" charset="0"/>
                        </a:rPr>
                        <a:t>etc</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9756293"/>
                  </a:ext>
                </a:extLst>
              </a:tr>
              <a:tr h="669802">
                <a:tc>
                  <a:txBody>
                    <a:bodyPr/>
                    <a:lstStyle/>
                    <a:p>
                      <a:r>
                        <a:rPr lang="en-US" sz="1200" b="1" baseline="0">
                          <a:solidFill>
                            <a:srgbClr val="000000"/>
                          </a:solidFill>
                          <a:effectLst/>
                          <a:latin typeface="Helvetica Neue" panose="02000503000000020004" pitchFamily="2" charset="0"/>
                        </a:rPr>
                        <a:t>F</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dirty="0" err="1">
                          <a:solidFill>
                            <a:srgbClr val="000000"/>
                          </a:solidFill>
                          <a:effectLst/>
                          <a:latin typeface="Helvetica Neue" panose="02000503000000020004" pitchFamily="2" charset="0"/>
                        </a:rPr>
                        <a:t>type_of_turn</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Where possible to define, each turn assigned to a type of turn: '</a:t>
                      </a:r>
                      <a:r>
                        <a:rPr lang="en-US" sz="1200" baseline="0" dirty="0" err="1">
                          <a:solidFill>
                            <a:srgbClr val="000000"/>
                          </a:solidFill>
                          <a:effectLst/>
                          <a:latin typeface="Helvetica Neue" panose="02000503000000020004" pitchFamily="2" charset="0"/>
                        </a:rPr>
                        <a:t>pivot_turn</a:t>
                      </a:r>
                      <a:r>
                        <a:rPr lang="en-US" sz="1200" baseline="0" dirty="0">
                          <a:solidFill>
                            <a:srgbClr val="000000"/>
                          </a:solidFill>
                          <a:effectLst/>
                          <a:latin typeface="Helvetica Neue" panose="02000503000000020004" pitchFamily="2" charset="0"/>
                        </a:rPr>
                        <a:t>' or '</a:t>
                      </a:r>
                      <a:r>
                        <a:rPr lang="en-US" sz="1200" baseline="0" dirty="0" err="1">
                          <a:solidFill>
                            <a:srgbClr val="000000"/>
                          </a:solidFill>
                          <a:effectLst/>
                          <a:latin typeface="Helvetica Neue" panose="02000503000000020004" pitchFamily="2" charset="0"/>
                        </a:rPr>
                        <a:t>step_turn</a:t>
                      </a:r>
                      <a:r>
                        <a:rPr lang="en-US" sz="1200" baseline="0" dirty="0">
                          <a:solidFill>
                            <a:srgbClr val="000000"/>
                          </a:solidFill>
                          <a:effectLst/>
                          <a:latin typeface="Helvetica Neue" panose="02000503000000020004" pitchFamily="2" charset="0"/>
                        </a:rPr>
                        <a:t>'. Pivot turn = a turn in which one or both feet swivel in place to achieve the turning movement. Step turn = a turn achieved by three steps or more without pivoting.</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9803137"/>
                  </a:ext>
                </a:extLst>
              </a:tr>
              <a:tr h="179937">
                <a:tc>
                  <a:txBody>
                    <a:bodyPr/>
                    <a:lstStyle/>
                    <a:p>
                      <a:r>
                        <a:rPr lang="en-US" sz="1200" b="1" baseline="0">
                          <a:solidFill>
                            <a:srgbClr val="000000"/>
                          </a:solidFill>
                          <a:effectLst/>
                          <a:latin typeface="Helvetica Neue" panose="02000503000000020004" pitchFamily="2" charset="0"/>
                        </a:rPr>
                        <a:t>G</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turning_duration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Duration of turn in seconds.milliseconds.</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9816838"/>
                  </a:ext>
                </a:extLst>
              </a:tr>
              <a:tr h="669802">
                <a:tc>
                  <a:txBody>
                    <a:bodyPr/>
                    <a:lstStyle/>
                    <a:p>
                      <a:r>
                        <a:rPr lang="en-US" sz="1200" b="1" baseline="0">
                          <a:solidFill>
                            <a:srgbClr val="000000"/>
                          </a:solidFill>
                          <a:effectLst/>
                          <a:latin typeface="Helvetica Neue" panose="02000503000000020004" pitchFamily="2" charset="0"/>
                        </a:rPr>
                        <a:t>H</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On_or_Off_medication</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Medication status. If healthy control participant: always 'Control'. If participant with Parkinson's disease: either 'On medication' or 'Off medication' (as defined by the person being in the practically-defined 'Off' medication state having withheld their long and short-acting dopaminergic medications).</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5772289"/>
                  </a:ext>
                </a:extLst>
              </a:tr>
              <a:tr h="833090">
                <a:tc>
                  <a:txBody>
                    <a:bodyPr/>
                    <a:lstStyle/>
                    <a:p>
                      <a:r>
                        <a:rPr lang="en-US" sz="1200" b="1" baseline="0">
                          <a:solidFill>
                            <a:srgbClr val="000000"/>
                          </a:solidFill>
                          <a:effectLst/>
                          <a:latin typeface="Helvetica Neue" panose="02000503000000020004" pitchFamily="2" charset="0"/>
                        </a:rPr>
                        <a:t>I</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DBS_state</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a:solidFill>
                            <a:srgbClr val="000000"/>
                          </a:solidFill>
                          <a:effectLst/>
                          <a:latin typeface="Helvetica Neue" panose="02000503000000020004" pitchFamily="2" charset="0"/>
                        </a:rPr>
                        <a:t>Deep brain stimulation status. If healthy control participant: always 'Control'. If participant with Parkinson's disease: either 'On DBS' (deep brain stimulator switched on or within 1 hour of it being switched off), 'Off DBS' (1 hour or longer after deep brain stimulator switched off until it is switched back on again) or '-' (no deep brain stimulator in situ).</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2401928"/>
                  </a:ext>
                </a:extLst>
              </a:tr>
              <a:tr h="506514">
                <a:tc>
                  <a:txBody>
                    <a:bodyPr/>
                    <a:lstStyle/>
                    <a:p>
                      <a:r>
                        <a:rPr lang="en-US" sz="1200" b="1" baseline="0">
                          <a:solidFill>
                            <a:srgbClr val="000000"/>
                          </a:solidFill>
                          <a:effectLst/>
                          <a:latin typeface="Helvetica Neue" panose="02000503000000020004" pitchFamily="2" charset="0"/>
                        </a:rPr>
                        <a:t>J</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200" baseline="0">
                          <a:solidFill>
                            <a:srgbClr val="000000"/>
                          </a:solidFill>
                          <a:effectLst/>
                          <a:latin typeface="Helvetica Neue" panose="02000503000000020004" pitchFamily="2" charset="0"/>
                        </a:rPr>
                        <a:t>clinical_assessment</a:t>
                      </a:r>
                      <a:endParaRPr lang="en-US" sz="1200" baseline="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n-US" sz="1200" baseline="0" dirty="0">
                          <a:solidFill>
                            <a:srgbClr val="000000"/>
                          </a:solidFill>
                          <a:effectLst/>
                          <a:latin typeface="Helvetica Neue" panose="02000503000000020004" pitchFamily="2" charset="0"/>
                        </a:rPr>
                        <a:t>'yes' indicating the turning episode took place while the participant was undergoing clinical assessments with a researcher, or 'no' indicating that the turn was captured from free-living </a:t>
                      </a:r>
                      <a:r>
                        <a:rPr lang="en-US" sz="1200" baseline="0" dirty="0" err="1">
                          <a:solidFill>
                            <a:srgbClr val="000000"/>
                          </a:solidFill>
                          <a:effectLst/>
                          <a:latin typeface="Helvetica Neue" panose="02000503000000020004" pitchFamily="2" charset="0"/>
                        </a:rPr>
                        <a:t>behaviour</a:t>
                      </a:r>
                      <a:r>
                        <a:rPr lang="en-US" sz="1200" baseline="0" dirty="0">
                          <a:solidFill>
                            <a:srgbClr val="000000"/>
                          </a:solidFill>
                          <a:effectLst/>
                          <a:latin typeface="Helvetica Neue" panose="02000503000000020004" pitchFamily="2" charset="0"/>
                        </a:rPr>
                        <a:t>.</a:t>
                      </a:r>
                      <a:endParaRPr lang="en-US" sz="1200" baseline="0" dirty="0">
                        <a:effectLst/>
                      </a:endParaRPr>
                    </a:p>
                  </a:txBody>
                  <a:tcPr marL="11654" marR="11654" marT="11654" marB="1165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4891867"/>
                  </a:ext>
                </a:extLst>
              </a:tr>
            </a:tbl>
          </a:graphicData>
        </a:graphic>
      </p:graphicFrame>
    </p:spTree>
    <p:extLst>
      <p:ext uri="{BB962C8B-B14F-4D97-AF65-F5344CB8AC3E}">
        <p14:creationId xmlns:p14="http://schemas.microsoft.com/office/powerpoint/2010/main" val="176099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E0EB-88BF-2D04-A583-E54483D3E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1020F-D377-BD24-96D4-E739FA307AAE}"/>
              </a:ext>
            </a:extLst>
          </p:cNvPr>
          <p:cNvSpPr>
            <a:spLocks noGrp="1"/>
          </p:cNvSpPr>
          <p:nvPr>
            <p:ph type="title"/>
          </p:nvPr>
        </p:nvSpPr>
        <p:spPr/>
        <p:txBody>
          <a:bodyPr/>
          <a:lstStyle/>
          <a:p>
            <a:r>
              <a:rPr lang="en-US" b="1" i="0" u="none" strike="noStrike" dirty="0">
                <a:solidFill>
                  <a:srgbClr val="000000"/>
                </a:solidFill>
                <a:effectLst/>
              </a:rPr>
              <a:t>Data Structure-SitToStand_2D Data</a:t>
            </a:r>
            <a:endParaRPr lang="en-US" dirty="0"/>
          </a:p>
        </p:txBody>
      </p:sp>
      <p:sp>
        <p:nvSpPr>
          <p:cNvPr id="5" name="TextBox 4">
            <a:extLst>
              <a:ext uri="{FF2B5EF4-FFF2-40B4-BE49-F238E27FC236}">
                <a16:creationId xmlns:a16="http://schemas.microsoft.com/office/drawing/2014/main" id="{E32AA2F6-2B19-1C96-4643-8B68E5D78086}"/>
              </a:ext>
            </a:extLst>
          </p:cNvPr>
          <p:cNvSpPr txBox="1"/>
          <p:nvPr/>
        </p:nvSpPr>
        <p:spPr>
          <a:xfrm rot="10800000" flipV="1">
            <a:off x="6725652" y="1759699"/>
            <a:ext cx="5221706" cy="4247317"/>
          </a:xfrm>
          <a:prstGeom prst="rect">
            <a:avLst/>
          </a:prstGeom>
          <a:noFill/>
        </p:spPr>
        <p:txBody>
          <a:bodyPr wrap="square" rtlCol="0">
            <a:spAutoFit/>
          </a:bodyPr>
          <a:lstStyle/>
          <a:p>
            <a:r>
              <a:rPr lang="en-US" dirty="0"/>
              <a:t>STS 2D data: </a:t>
            </a:r>
          </a:p>
          <a:p>
            <a:endParaRPr lang="en-US" dirty="0"/>
          </a:p>
          <a:p>
            <a:pPr marL="342900" indent="-342900">
              <a:buAutoNum type="arabicPeriod"/>
            </a:pPr>
            <a:r>
              <a:rPr lang="en-US" dirty="0"/>
              <a:t>Number of Rows: Indicates the number of frames present in the clip </a:t>
            </a:r>
          </a:p>
          <a:p>
            <a:pPr marL="342900" indent="-342900">
              <a:buAutoNum type="arabicPeriod"/>
            </a:pPr>
            <a:r>
              <a:rPr lang="en-US" dirty="0"/>
              <a:t> Column A: # frame number </a:t>
            </a:r>
          </a:p>
          <a:p>
            <a:pPr marL="342900" indent="-342900">
              <a:buAutoNum type="arabicPeriod"/>
            </a:pPr>
            <a:r>
              <a:rPr lang="en-US" dirty="0"/>
              <a:t> Column B: time (s) which gives an offset of the row of data relative to the starting timestamp (0) of the (.csv) file. The STS transition starts at time (s) = 2. </a:t>
            </a:r>
          </a:p>
          <a:p>
            <a:pPr marL="342900" indent="-342900">
              <a:buAutoNum type="arabicPeriod"/>
            </a:pPr>
            <a:r>
              <a:rPr lang="en-US" dirty="0"/>
              <a:t>Number of other Columns (C to AZ, 50 columns) : Each column indicates the (</a:t>
            </a:r>
            <a:r>
              <a:rPr lang="en-US" dirty="0" err="1"/>
              <a:t>x,y</a:t>
            </a:r>
            <a:r>
              <a:rPr lang="en-US" dirty="0"/>
              <a:t>) coordinate joint position values of 25 skeletal joints data starting with x0,y0, x1,y1,x2,y2………………..x25,y25 (total 50 columns) </a:t>
            </a:r>
          </a:p>
        </p:txBody>
      </p:sp>
      <p:pic>
        <p:nvPicPr>
          <p:cNvPr id="7" name="Content Placeholder 6">
            <a:extLst>
              <a:ext uri="{FF2B5EF4-FFF2-40B4-BE49-F238E27FC236}">
                <a16:creationId xmlns:a16="http://schemas.microsoft.com/office/drawing/2014/main" id="{3383737B-8E16-6946-ED87-D2F7DEA5FE77}"/>
              </a:ext>
            </a:extLst>
          </p:cNvPr>
          <p:cNvPicPr>
            <a:picLocks noGrp="1" noChangeAspect="1"/>
          </p:cNvPicPr>
          <p:nvPr>
            <p:ph idx="1"/>
          </p:nvPr>
        </p:nvPicPr>
        <p:blipFill>
          <a:blip r:embed="rId2"/>
          <a:stretch>
            <a:fillRect/>
          </a:stretch>
        </p:blipFill>
        <p:spPr>
          <a:xfrm>
            <a:off x="353924" y="1690688"/>
            <a:ext cx="6179223" cy="4351338"/>
          </a:xfrm>
          <a:prstGeom prst="rect">
            <a:avLst/>
          </a:prstGeom>
        </p:spPr>
      </p:pic>
    </p:spTree>
    <p:extLst>
      <p:ext uri="{BB962C8B-B14F-4D97-AF65-F5344CB8AC3E}">
        <p14:creationId xmlns:p14="http://schemas.microsoft.com/office/powerpoint/2010/main" val="1506634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TotalTime>
  <Words>2363</Words>
  <Application>Microsoft Office PowerPoint</Application>
  <PresentationFormat>Widescreen</PresentationFormat>
  <Paragraphs>129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 Color Emoji</vt:lpstr>
      <vt:lpstr>Helvetica Neue</vt:lpstr>
      <vt:lpstr>Aptos</vt:lpstr>
      <vt:lpstr>Aptos Display</vt:lpstr>
      <vt:lpstr>Arial</vt:lpstr>
      <vt:lpstr>Office Theme</vt:lpstr>
      <vt:lpstr>Data Exploration of REMAP Dataset for Parkinson's Disease </vt:lpstr>
      <vt:lpstr>Introduction </vt:lpstr>
      <vt:lpstr>Dataset Overview </vt:lpstr>
      <vt:lpstr>Data Structure </vt:lpstr>
      <vt:lpstr>Data Structure-Turning 2D Data</vt:lpstr>
      <vt:lpstr>Data Structure-Turning 3D Data</vt:lpstr>
      <vt:lpstr>Data Structure- Turning_human_labels</vt:lpstr>
      <vt:lpstr>Data Structure- Turning_human_labels</vt:lpstr>
      <vt:lpstr>Data Structure-SitToStand_2D Data</vt:lpstr>
      <vt:lpstr>Data Structure - SitToStand_human_labels</vt:lpstr>
      <vt:lpstr>Extra information about "on" and "off" medication labels</vt:lpstr>
      <vt:lpstr>Examples – SitToStand_2D Data</vt:lpstr>
      <vt:lpstr>Examples – Turning_2D Data</vt:lpstr>
      <vt:lpstr>Examples – Turning_3D Data</vt:lpstr>
      <vt:lpstr>Data Exploration – Check Missing Data</vt:lpstr>
      <vt:lpstr>Data Exploration – Duration Analysis</vt:lpstr>
      <vt:lpstr>Data Exploration</vt:lpstr>
      <vt:lpstr>Data Exploration- Distribution of Turning Steps</vt:lpstr>
      <vt:lpstr>Data Exploration- Turning Duration by Participant Type</vt:lpstr>
      <vt:lpstr>Data Exploration- STS Whole Episode Duration by Participant Type</vt:lpstr>
      <vt:lpstr>Data Exploration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Qian, Kaiyang</dc:creator>
  <cp:lastModifiedBy>Qian, Kaiyang</cp:lastModifiedBy>
  <cp:revision>1</cp:revision>
  <dcterms:created xsi:type="dcterms:W3CDTF">2025-02-23T02:21:57Z</dcterms:created>
  <dcterms:modified xsi:type="dcterms:W3CDTF">2025-10-21T02:54:43Z</dcterms:modified>
</cp:coreProperties>
</file>